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34"/>
    <p:sldId id="257" r:id="rId35"/>
    <p:sldId id="258" r:id="rId36"/>
  </p:sldIdLst>
  <p:sldSz cx="7556500" cy="106934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Canva Sans" charset="1" panose="020B0503030501040103"/>
      <p:regular r:id="rId10"/>
    </p:embeddedFont>
    <p:embeddedFont>
      <p:font typeface="Canva Sans Bold" charset="1" panose="020B0803030501040103"/>
      <p:regular r:id="rId11"/>
    </p:embeddedFont>
    <p:embeddedFont>
      <p:font typeface="Canva Sans Italics" charset="1" panose="020B0503030501040103"/>
      <p:regular r:id="rId12"/>
    </p:embeddedFont>
    <p:embeddedFont>
      <p:font typeface="Canva Sans Bold Italics" charset="1" panose="020B0803030501040103"/>
      <p:regular r:id="rId13"/>
    </p:embeddedFont>
    <p:embeddedFont>
      <p:font typeface="Canva Sans Medium" charset="1" panose="020B0603030501040103"/>
      <p:regular r:id="rId14"/>
    </p:embeddedFont>
    <p:embeddedFont>
      <p:font typeface="Canva Sans Medium Italics" charset="1" panose="020B0603030501040103"/>
      <p:regular r:id="rId15"/>
    </p:embeddedFont>
    <p:embeddedFont>
      <p:font typeface="Open Sauce" charset="1" panose="00000500000000000000"/>
      <p:regular r:id="rId16"/>
    </p:embeddedFont>
    <p:embeddedFont>
      <p:font typeface="Open Sauce Bold" charset="1" panose="00000800000000000000"/>
      <p:regular r:id="rId17"/>
    </p:embeddedFont>
    <p:embeddedFont>
      <p:font typeface="Open Sauce Italics" charset="1" panose="00000500000000000000"/>
      <p:regular r:id="rId18"/>
    </p:embeddedFont>
    <p:embeddedFont>
      <p:font typeface="Open Sauce Bold Italics" charset="1" panose="00000800000000000000"/>
      <p:regular r:id="rId19"/>
    </p:embeddedFont>
    <p:embeddedFont>
      <p:font typeface="Open Sauce Light" charset="1" panose="00000400000000000000"/>
      <p:regular r:id="rId20"/>
    </p:embeddedFont>
    <p:embeddedFont>
      <p:font typeface="Open Sauce Light Italics" charset="1" panose="00000400000000000000"/>
      <p:regular r:id="rId21"/>
    </p:embeddedFont>
    <p:embeddedFont>
      <p:font typeface="Open Sauce Medium" charset="1" panose="00000600000000000000"/>
      <p:regular r:id="rId22"/>
    </p:embeddedFont>
    <p:embeddedFont>
      <p:font typeface="Open Sauce Medium Italics" charset="1" panose="00000600000000000000"/>
      <p:regular r:id="rId23"/>
    </p:embeddedFont>
    <p:embeddedFont>
      <p:font typeface="Open Sauce Semi-Bold" charset="1" panose="00000700000000000000"/>
      <p:regular r:id="rId24"/>
    </p:embeddedFont>
    <p:embeddedFont>
      <p:font typeface="Open Sauce Semi-Bold Italics" charset="1" panose="00000700000000000000"/>
      <p:regular r:id="rId25"/>
    </p:embeddedFont>
    <p:embeddedFont>
      <p:font typeface="Open Sauce Heavy" charset="1" panose="00000A00000000000000"/>
      <p:regular r:id="rId26"/>
    </p:embeddedFont>
    <p:embeddedFont>
      <p:font typeface="Open Sauce Heavy Italics" charset="1" panose="00000A00000000000000"/>
      <p:regular r:id="rId27"/>
    </p:embeddedFont>
    <p:embeddedFont>
      <p:font typeface="Telegraf" charset="1" panose="00000500000000000000"/>
      <p:regular r:id="rId28"/>
    </p:embeddedFont>
    <p:embeddedFont>
      <p:font typeface="Telegraf Bold" charset="1" panose="00000800000000000000"/>
      <p:regular r:id="rId29"/>
    </p:embeddedFont>
    <p:embeddedFont>
      <p:font typeface="Telegraf Extra-Light" charset="1" panose="00000300000000000000"/>
      <p:regular r:id="rId30"/>
    </p:embeddedFont>
    <p:embeddedFont>
      <p:font typeface="Telegraf Medium" charset="1" panose="00000600000000000000"/>
      <p:regular r:id="rId31"/>
    </p:embeddedFont>
    <p:embeddedFont>
      <p:font typeface="Telegraf Ultra-Bold" charset="1" panose="00000900000000000000"/>
      <p:regular r:id="rId32"/>
    </p:embeddedFont>
    <p:embeddedFont>
      <p:font typeface="Telegraf Heavy" charset="1" panose="00000A00000000000000"/>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slides/slide1.xml" Type="http://schemas.openxmlformats.org/officeDocument/2006/relationships/slide"/><Relationship Id="rId35" Target="slides/slide2.xml" Type="http://schemas.openxmlformats.org/officeDocument/2006/relationships/slide"/><Relationship Id="rId36" Target="slides/slide3.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jpe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1231" y="2434812"/>
            <a:ext cx="7602463" cy="3150914"/>
            <a:chOff x="0" y="0"/>
            <a:chExt cx="2733477" cy="1132916"/>
          </a:xfrm>
        </p:grpSpPr>
        <p:sp>
          <p:nvSpPr>
            <p:cNvPr name="Freeform 3" id="3"/>
            <p:cNvSpPr/>
            <p:nvPr/>
          </p:nvSpPr>
          <p:spPr>
            <a:xfrm flipH="false" flipV="false" rot="0">
              <a:off x="0" y="0"/>
              <a:ext cx="2733477" cy="1132916"/>
            </a:xfrm>
            <a:custGeom>
              <a:avLst/>
              <a:gdLst/>
              <a:ahLst/>
              <a:cxnLst/>
              <a:rect r="r" b="b" t="t" l="l"/>
              <a:pathLst>
                <a:path h="1132916" w="2733477">
                  <a:moveTo>
                    <a:pt x="0" y="0"/>
                  </a:moveTo>
                  <a:lnTo>
                    <a:pt x="2733477" y="0"/>
                  </a:lnTo>
                  <a:lnTo>
                    <a:pt x="2733477" y="1132916"/>
                  </a:lnTo>
                  <a:lnTo>
                    <a:pt x="0" y="1132916"/>
                  </a:lnTo>
                  <a:close/>
                </a:path>
              </a:pathLst>
            </a:custGeom>
            <a:solidFill>
              <a:srgbClr val="C4DEDF"/>
            </a:solidFill>
          </p:spPr>
        </p:sp>
        <p:sp>
          <p:nvSpPr>
            <p:cNvPr name="TextBox 4" id="4"/>
            <p:cNvSpPr txBox="true"/>
            <p:nvPr/>
          </p:nvSpPr>
          <p:spPr>
            <a:xfrm>
              <a:off x="0" y="-28575"/>
              <a:ext cx="812800" cy="841375"/>
            </a:xfrm>
            <a:prstGeom prst="rect">
              <a:avLst/>
            </a:prstGeom>
          </p:spPr>
          <p:txBody>
            <a:bodyPr anchor="ctr" rtlCol="false" tIns="25317" lIns="25317" bIns="25317" rIns="25317"/>
            <a:lstStyle/>
            <a:p>
              <a:pPr algn="ctr">
                <a:lnSpc>
                  <a:spcPts val="2023"/>
                </a:lnSpc>
                <a:spcBef>
                  <a:spcPct val="0"/>
                </a:spcBef>
              </a:pPr>
            </a:p>
          </p:txBody>
        </p:sp>
      </p:grpSp>
      <p:grpSp>
        <p:nvGrpSpPr>
          <p:cNvPr name="Group 5" id="5"/>
          <p:cNvGrpSpPr/>
          <p:nvPr/>
        </p:nvGrpSpPr>
        <p:grpSpPr>
          <a:xfrm rot="0">
            <a:off x="3494827" y="0"/>
            <a:ext cx="4189060" cy="2434812"/>
            <a:chOff x="0" y="0"/>
            <a:chExt cx="1506183" cy="875440"/>
          </a:xfrm>
        </p:grpSpPr>
        <p:sp>
          <p:nvSpPr>
            <p:cNvPr name="Freeform 6" id="6"/>
            <p:cNvSpPr/>
            <p:nvPr/>
          </p:nvSpPr>
          <p:spPr>
            <a:xfrm flipH="false" flipV="false" rot="0">
              <a:off x="0" y="0"/>
              <a:ext cx="1506183" cy="875440"/>
            </a:xfrm>
            <a:custGeom>
              <a:avLst/>
              <a:gdLst/>
              <a:ahLst/>
              <a:cxnLst/>
              <a:rect r="r" b="b" t="t" l="l"/>
              <a:pathLst>
                <a:path h="875440" w="1506183">
                  <a:moveTo>
                    <a:pt x="0" y="0"/>
                  </a:moveTo>
                  <a:lnTo>
                    <a:pt x="1506183" y="0"/>
                  </a:lnTo>
                  <a:lnTo>
                    <a:pt x="1506183" y="875440"/>
                  </a:lnTo>
                  <a:lnTo>
                    <a:pt x="0" y="875440"/>
                  </a:lnTo>
                  <a:close/>
                </a:path>
              </a:pathLst>
            </a:custGeom>
            <a:solidFill>
              <a:srgbClr val="969B95"/>
            </a:solidFill>
          </p:spPr>
        </p:sp>
        <p:sp>
          <p:nvSpPr>
            <p:cNvPr name="TextBox 7" id="7"/>
            <p:cNvSpPr txBox="true"/>
            <p:nvPr/>
          </p:nvSpPr>
          <p:spPr>
            <a:xfrm>
              <a:off x="0" y="-28575"/>
              <a:ext cx="812800" cy="841375"/>
            </a:xfrm>
            <a:prstGeom prst="rect">
              <a:avLst/>
            </a:prstGeom>
          </p:spPr>
          <p:txBody>
            <a:bodyPr anchor="ctr" rtlCol="false" tIns="25317" lIns="25317" bIns="25317" rIns="25317"/>
            <a:lstStyle/>
            <a:p>
              <a:pPr algn="ctr">
                <a:lnSpc>
                  <a:spcPts val="2023"/>
                </a:lnSpc>
                <a:spcBef>
                  <a:spcPct val="0"/>
                </a:spcBef>
              </a:pPr>
            </a:p>
          </p:txBody>
        </p:sp>
      </p:grpSp>
      <p:sp>
        <p:nvSpPr>
          <p:cNvPr name="Freeform 8" id="8"/>
          <p:cNvSpPr/>
          <p:nvPr/>
        </p:nvSpPr>
        <p:spPr>
          <a:xfrm flipH="false" flipV="false" rot="0">
            <a:off x="776719" y="168208"/>
            <a:ext cx="1941388" cy="636737"/>
          </a:xfrm>
          <a:custGeom>
            <a:avLst/>
            <a:gdLst/>
            <a:ahLst/>
            <a:cxnLst/>
            <a:rect r="r" b="b" t="t" l="l"/>
            <a:pathLst>
              <a:path h="636737" w="1941388">
                <a:moveTo>
                  <a:pt x="0" y="0"/>
                </a:moveTo>
                <a:lnTo>
                  <a:pt x="1941388" y="0"/>
                </a:lnTo>
                <a:lnTo>
                  <a:pt x="1941388" y="636737"/>
                </a:lnTo>
                <a:lnTo>
                  <a:pt x="0" y="636737"/>
                </a:lnTo>
                <a:lnTo>
                  <a:pt x="0" y="0"/>
                </a:lnTo>
                <a:close/>
              </a:path>
            </a:pathLst>
          </a:custGeom>
          <a:blipFill>
            <a:blip r:embed="rId2"/>
            <a:stretch>
              <a:fillRect l="0" t="-100680" r="0" b="-104215"/>
            </a:stretch>
          </a:blipFill>
        </p:spPr>
      </p:sp>
      <p:grpSp>
        <p:nvGrpSpPr>
          <p:cNvPr name="Group 9" id="9"/>
          <p:cNvGrpSpPr/>
          <p:nvPr/>
        </p:nvGrpSpPr>
        <p:grpSpPr>
          <a:xfrm rot="0">
            <a:off x="0" y="8453455"/>
            <a:ext cx="3994079" cy="3152969"/>
            <a:chOff x="0" y="0"/>
            <a:chExt cx="1436077" cy="1133655"/>
          </a:xfrm>
        </p:grpSpPr>
        <p:sp>
          <p:nvSpPr>
            <p:cNvPr name="Freeform 10" id="10"/>
            <p:cNvSpPr/>
            <p:nvPr/>
          </p:nvSpPr>
          <p:spPr>
            <a:xfrm flipH="false" flipV="false" rot="0">
              <a:off x="0" y="0"/>
              <a:ext cx="1436077" cy="1133655"/>
            </a:xfrm>
            <a:custGeom>
              <a:avLst/>
              <a:gdLst/>
              <a:ahLst/>
              <a:cxnLst/>
              <a:rect r="r" b="b" t="t" l="l"/>
              <a:pathLst>
                <a:path h="1133655" w="1436077">
                  <a:moveTo>
                    <a:pt x="0" y="0"/>
                  </a:moveTo>
                  <a:lnTo>
                    <a:pt x="1436077" y="0"/>
                  </a:lnTo>
                  <a:lnTo>
                    <a:pt x="1436077" y="1133655"/>
                  </a:lnTo>
                  <a:lnTo>
                    <a:pt x="0" y="1133655"/>
                  </a:lnTo>
                  <a:close/>
                </a:path>
              </a:pathLst>
            </a:custGeom>
            <a:solidFill>
              <a:srgbClr val="766551"/>
            </a:solidFill>
            <a:ln cap="sq">
              <a:noFill/>
              <a:prstDash val="sysDot"/>
              <a:miter/>
            </a:ln>
          </p:spPr>
        </p:sp>
        <p:sp>
          <p:nvSpPr>
            <p:cNvPr name="TextBox 11" id="11"/>
            <p:cNvSpPr txBox="true"/>
            <p:nvPr/>
          </p:nvSpPr>
          <p:spPr>
            <a:xfrm>
              <a:off x="0" y="-28575"/>
              <a:ext cx="812800" cy="841375"/>
            </a:xfrm>
            <a:prstGeom prst="rect">
              <a:avLst/>
            </a:prstGeom>
          </p:spPr>
          <p:txBody>
            <a:bodyPr anchor="ctr" rtlCol="false" tIns="25317" lIns="25317" bIns="25317" rIns="25317"/>
            <a:lstStyle/>
            <a:p>
              <a:pPr algn="ctr">
                <a:lnSpc>
                  <a:spcPts val="2023"/>
                </a:lnSpc>
                <a:spcBef>
                  <a:spcPct val="0"/>
                </a:spcBef>
              </a:pPr>
            </a:p>
          </p:txBody>
        </p:sp>
      </p:grpSp>
      <p:grpSp>
        <p:nvGrpSpPr>
          <p:cNvPr name="Group 12" id="12"/>
          <p:cNvGrpSpPr/>
          <p:nvPr/>
        </p:nvGrpSpPr>
        <p:grpSpPr>
          <a:xfrm rot="0">
            <a:off x="0" y="5381500"/>
            <a:ext cx="3994079" cy="3071955"/>
            <a:chOff x="0" y="0"/>
            <a:chExt cx="1436077" cy="1104526"/>
          </a:xfrm>
        </p:grpSpPr>
        <p:sp>
          <p:nvSpPr>
            <p:cNvPr name="Freeform 13" id="13"/>
            <p:cNvSpPr/>
            <p:nvPr/>
          </p:nvSpPr>
          <p:spPr>
            <a:xfrm flipH="false" flipV="false" rot="0">
              <a:off x="0" y="0"/>
              <a:ext cx="1436077" cy="1104526"/>
            </a:xfrm>
            <a:custGeom>
              <a:avLst/>
              <a:gdLst/>
              <a:ahLst/>
              <a:cxnLst/>
              <a:rect r="r" b="b" t="t" l="l"/>
              <a:pathLst>
                <a:path h="1104526" w="1436077">
                  <a:moveTo>
                    <a:pt x="0" y="0"/>
                  </a:moveTo>
                  <a:lnTo>
                    <a:pt x="1436077" y="0"/>
                  </a:lnTo>
                  <a:lnTo>
                    <a:pt x="1436077" y="1104526"/>
                  </a:lnTo>
                  <a:lnTo>
                    <a:pt x="0" y="1104526"/>
                  </a:lnTo>
                  <a:close/>
                </a:path>
              </a:pathLst>
            </a:custGeom>
            <a:solidFill>
              <a:srgbClr val="5A7CAC"/>
            </a:solidFill>
            <a:ln cap="sq">
              <a:noFill/>
              <a:prstDash val="sysDot"/>
              <a:miter/>
            </a:ln>
          </p:spPr>
        </p:sp>
        <p:sp>
          <p:nvSpPr>
            <p:cNvPr name="TextBox 14" id="14"/>
            <p:cNvSpPr txBox="true"/>
            <p:nvPr/>
          </p:nvSpPr>
          <p:spPr>
            <a:xfrm>
              <a:off x="0" y="-28575"/>
              <a:ext cx="812800" cy="841375"/>
            </a:xfrm>
            <a:prstGeom prst="rect">
              <a:avLst/>
            </a:prstGeom>
          </p:spPr>
          <p:txBody>
            <a:bodyPr anchor="ctr" rtlCol="false" tIns="25317" lIns="25317" bIns="25317" rIns="25317"/>
            <a:lstStyle/>
            <a:p>
              <a:pPr algn="ctr">
                <a:lnSpc>
                  <a:spcPts val="2023"/>
                </a:lnSpc>
                <a:spcBef>
                  <a:spcPct val="0"/>
                </a:spcBef>
              </a:pPr>
            </a:p>
          </p:txBody>
        </p:sp>
      </p:grpSp>
      <p:grpSp>
        <p:nvGrpSpPr>
          <p:cNvPr name="Group 15" id="15"/>
          <p:cNvGrpSpPr/>
          <p:nvPr/>
        </p:nvGrpSpPr>
        <p:grpSpPr>
          <a:xfrm rot="0">
            <a:off x="3994079" y="2968785"/>
            <a:ext cx="3374773" cy="2249515"/>
            <a:chOff x="0" y="0"/>
            <a:chExt cx="4499698" cy="2999354"/>
          </a:xfrm>
        </p:grpSpPr>
        <p:sp>
          <p:nvSpPr>
            <p:cNvPr name="Freeform 16" id="16"/>
            <p:cNvSpPr/>
            <p:nvPr/>
          </p:nvSpPr>
          <p:spPr>
            <a:xfrm flipH="false" flipV="false" rot="0">
              <a:off x="0" y="0"/>
              <a:ext cx="4499698" cy="2810436"/>
            </a:xfrm>
            <a:custGeom>
              <a:avLst/>
              <a:gdLst/>
              <a:ahLst/>
              <a:cxnLst/>
              <a:rect r="r" b="b" t="t" l="l"/>
              <a:pathLst>
                <a:path h="2810436" w="4499698">
                  <a:moveTo>
                    <a:pt x="0" y="0"/>
                  </a:moveTo>
                  <a:lnTo>
                    <a:pt x="4499698" y="0"/>
                  </a:lnTo>
                  <a:lnTo>
                    <a:pt x="4499698" y="2810436"/>
                  </a:lnTo>
                  <a:lnTo>
                    <a:pt x="0" y="2810436"/>
                  </a:lnTo>
                  <a:lnTo>
                    <a:pt x="0" y="0"/>
                  </a:lnTo>
                  <a:close/>
                </a:path>
              </a:pathLst>
            </a:custGeom>
            <a:blipFill>
              <a:blip r:embed="rId3"/>
              <a:stretch>
                <a:fillRect l="0" t="0" r="0" b="0"/>
              </a:stretch>
            </a:blipFill>
          </p:spPr>
        </p:sp>
        <p:sp>
          <p:nvSpPr>
            <p:cNvPr name="TextBox 17" id="17"/>
            <p:cNvSpPr txBox="true"/>
            <p:nvPr/>
          </p:nvSpPr>
          <p:spPr>
            <a:xfrm rot="0">
              <a:off x="0" y="2836231"/>
              <a:ext cx="4499698" cy="163123"/>
            </a:xfrm>
            <a:prstGeom prst="rect">
              <a:avLst/>
            </a:prstGeom>
          </p:spPr>
          <p:txBody>
            <a:bodyPr anchor="t" rtlCol="false" tIns="0" lIns="0" bIns="0" rIns="0">
              <a:spAutoFit/>
            </a:bodyPr>
            <a:lstStyle/>
            <a:p>
              <a:pPr algn="ctr">
                <a:lnSpc>
                  <a:spcPts val="932"/>
                </a:lnSpc>
              </a:pPr>
              <a:r>
                <a:rPr lang="en-US" sz="777">
                  <a:solidFill>
                    <a:srgbClr val="000000"/>
                  </a:solidFill>
                  <a:latin typeface="Open Sauce Bold"/>
                </a:rPr>
                <a:t>Webinar Pelokalan 5: Kemitraan Setara dalam Perspektif Pelokalan</a:t>
              </a:r>
            </a:p>
          </p:txBody>
        </p:sp>
      </p:grpSp>
      <p:sp>
        <p:nvSpPr>
          <p:cNvPr name="TextBox 18" id="18"/>
          <p:cNvSpPr txBox="true"/>
          <p:nvPr/>
        </p:nvSpPr>
        <p:spPr>
          <a:xfrm rot="0">
            <a:off x="0" y="924746"/>
            <a:ext cx="3494827" cy="274320"/>
          </a:xfrm>
          <a:prstGeom prst="rect">
            <a:avLst/>
          </a:prstGeom>
        </p:spPr>
        <p:txBody>
          <a:bodyPr anchor="t" rtlCol="false" tIns="0" lIns="0" bIns="0" rIns="0">
            <a:spAutoFit/>
          </a:bodyPr>
          <a:lstStyle/>
          <a:p>
            <a:pPr algn="ctr">
              <a:lnSpc>
                <a:spcPts val="1800"/>
              </a:lnSpc>
            </a:pPr>
            <a:r>
              <a:rPr lang="en-US" sz="1800">
                <a:solidFill>
                  <a:srgbClr val="000000"/>
                </a:solidFill>
                <a:latin typeface="Telegraf Bold"/>
              </a:rPr>
              <a:t>TENTANG </a:t>
            </a:r>
          </a:p>
        </p:txBody>
      </p:sp>
      <p:sp>
        <p:nvSpPr>
          <p:cNvPr name="TextBox 19" id="19"/>
          <p:cNvSpPr txBox="true"/>
          <p:nvPr/>
        </p:nvSpPr>
        <p:spPr>
          <a:xfrm rot="0">
            <a:off x="2375897" y="2596737"/>
            <a:ext cx="2808206" cy="249555"/>
          </a:xfrm>
          <a:prstGeom prst="rect">
            <a:avLst/>
          </a:prstGeom>
        </p:spPr>
        <p:txBody>
          <a:bodyPr anchor="t" rtlCol="false" tIns="0" lIns="0" bIns="0" rIns="0">
            <a:spAutoFit/>
          </a:bodyPr>
          <a:lstStyle/>
          <a:p>
            <a:pPr algn="ctr">
              <a:lnSpc>
                <a:spcPts val="1620"/>
              </a:lnSpc>
            </a:pPr>
            <a:r>
              <a:rPr lang="en-US" sz="1800">
                <a:solidFill>
                  <a:srgbClr val="271611"/>
                </a:solidFill>
                <a:latin typeface="Telegraf Bold"/>
              </a:rPr>
              <a:t>YANG KAMI LAKUKAN</a:t>
            </a:r>
          </a:p>
        </p:txBody>
      </p:sp>
      <p:sp>
        <p:nvSpPr>
          <p:cNvPr name="TextBox 20" id="20"/>
          <p:cNvSpPr txBox="true"/>
          <p:nvPr/>
        </p:nvSpPr>
        <p:spPr>
          <a:xfrm rot="0">
            <a:off x="216144" y="1212867"/>
            <a:ext cx="3062538" cy="1036320"/>
          </a:xfrm>
          <a:prstGeom prst="rect">
            <a:avLst/>
          </a:prstGeom>
        </p:spPr>
        <p:txBody>
          <a:bodyPr anchor="t" rtlCol="false" tIns="0" lIns="0" bIns="0" rIns="0">
            <a:spAutoFit/>
          </a:bodyPr>
          <a:lstStyle/>
          <a:p>
            <a:pPr algn="ctr">
              <a:lnSpc>
                <a:spcPts val="1679"/>
              </a:lnSpc>
            </a:pPr>
            <a:r>
              <a:rPr lang="en-US" sz="1200">
                <a:solidFill>
                  <a:srgbClr val="271611"/>
                </a:solidFill>
                <a:latin typeface="Open Sauce Semi-Bold"/>
              </a:rPr>
              <a:t>Forum Pelokalan Indonesia atau LokaNusa adalah forum yang digunakan untuk merajut ide, pemikiran, gagasan, dan cerita terkait praktik pelokalan di Indonesia. </a:t>
            </a:r>
          </a:p>
        </p:txBody>
      </p:sp>
      <p:sp>
        <p:nvSpPr>
          <p:cNvPr name="TextBox 21" id="21"/>
          <p:cNvSpPr txBox="true"/>
          <p:nvPr/>
        </p:nvSpPr>
        <p:spPr>
          <a:xfrm rot="0">
            <a:off x="3647723" y="496102"/>
            <a:ext cx="3767657" cy="255270"/>
          </a:xfrm>
          <a:prstGeom prst="rect">
            <a:avLst/>
          </a:prstGeom>
        </p:spPr>
        <p:txBody>
          <a:bodyPr anchor="t" rtlCol="false" tIns="0" lIns="0" bIns="0" rIns="0">
            <a:spAutoFit/>
          </a:bodyPr>
          <a:lstStyle/>
          <a:p>
            <a:pPr algn="ctr">
              <a:lnSpc>
                <a:spcPts val="1799"/>
              </a:lnSpc>
            </a:pPr>
            <a:r>
              <a:rPr lang="en-US" sz="1799">
                <a:solidFill>
                  <a:srgbClr val="FFFFFF"/>
                </a:solidFill>
                <a:latin typeface="Telegraf Bold"/>
              </a:rPr>
              <a:t>MENGAPA</a:t>
            </a:r>
          </a:p>
        </p:txBody>
      </p:sp>
      <p:sp>
        <p:nvSpPr>
          <p:cNvPr name="TextBox 22" id="22"/>
          <p:cNvSpPr txBox="true"/>
          <p:nvPr/>
        </p:nvSpPr>
        <p:spPr>
          <a:xfrm rot="0">
            <a:off x="3647723" y="860012"/>
            <a:ext cx="3721129" cy="1374775"/>
          </a:xfrm>
          <a:prstGeom prst="rect">
            <a:avLst/>
          </a:prstGeom>
        </p:spPr>
        <p:txBody>
          <a:bodyPr anchor="t" rtlCol="false" tIns="0" lIns="0" bIns="0" rIns="0">
            <a:spAutoFit/>
          </a:bodyPr>
          <a:lstStyle/>
          <a:p>
            <a:pPr marL="215901" indent="-107951" lvl="1">
              <a:lnSpc>
                <a:spcPts val="1400"/>
              </a:lnSpc>
              <a:buFont typeface="Arial"/>
              <a:buChar char="•"/>
            </a:pPr>
            <a:r>
              <a:rPr lang="en-US" sz="1000">
                <a:solidFill>
                  <a:srgbClr val="FFDE59"/>
                </a:solidFill>
                <a:latin typeface="Open Sauce Bold Italics"/>
              </a:rPr>
              <a:t>Masyarakat, organisasi lokal, dan kearifannya</a:t>
            </a:r>
            <a:r>
              <a:rPr lang="en-US" sz="1000">
                <a:solidFill>
                  <a:srgbClr val="FFFFFF"/>
                </a:solidFill>
                <a:latin typeface="Open Sauce"/>
              </a:rPr>
              <a:t> dalam tata kelola kebencanaan di Indonesia masih ditempatkan sebagai </a:t>
            </a:r>
            <a:r>
              <a:rPr lang="en-US" sz="1000">
                <a:solidFill>
                  <a:srgbClr val="FFDE59"/>
                </a:solidFill>
                <a:latin typeface="Open Sauce Bold Italics"/>
              </a:rPr>
              <a:t>subordinat/objek</a:t>
            </a:r>
          </a:p>
          <a:p>
            <a:pPr marL="215901" indent="-107951" lvl="1">
              <a:lnSpc>
                <a:spcPts val="1400"/>
              </a:lnSpc>
              <a:buFont typeface="Arial"/>
              <a:buChar char="•"/>
            </a:pPr>
            <a:r>
              <a:rPr lang="en-US" sz="1000">
                <a:solidFill>
                  <a:srgbClr val="FFFFFF"/>
                </a:solidFill>
                <a:latin typeface="Open Sauce"/>
              </a:rPr>
              <a:t>Ada</a:t>
            </a:r>
            <a:r>
              <a:rPr lang="en-US" sz="1000">
                <a:solidFill>
                  <a:srgbClr val="FFFFFF"/>
                </a:solidFill>
                <a:latin typeface="Open Sauce Bold"/>
              </a:rPr>
              <a:t> </a:t>
            </a:r>
            <a:r>
              <a:rPr lang="en-US" sz="1000">
                <a:solidFill>
                  <a:srgbClr val="FFDE59"/>
                </a:solidFill>
                <a:latin typeface="Open Sauce Bold Italics"/>
              </a:rPr>
              <a:t>hubungan timpang</a:t>
            </a:r>
            <a:r>
              <a:rPr lang="en-US" sz="1000">
                <a:solidFill>
                  <a:srgbClr val="FFFFFF"/>
                </a:solidFill>
                <a:latin typeface="Open Sauce"/>
              </a:rPr>
              <a:t> dalam kerja-kerja kemanusiaan antara </a:t>
            </a:r>
            <a:r>
              <a:rPr lang="en-US" sz="1000">
                <a:solidFill>
                  <a:srgbClr val="FFDE59"/>
                </a:solidFill>
                <a:latin typeface="Open Sauce Bold Italics"/>
              </a:rPr>
              <a:t>lembaga internasional dan lokal</a:t>
            </a:r>
          </a:p>
          <a:p>
            <a:pPr marL="215901" indent="-107951" lvl="1">
              <a:lnSpc>
                <a:spcPts val="1400"/>
              </a:lnSpc>
              <a:buFont typeface="Arial"/>
              <a:buChar char="•"/>
            </a:pPr>
            <a:r>
              <a:rPr lang="en-US" sz="1000">
                <a:solidFill>
                  <a:srgbClr val="FFFFFF"/>
                </a:solidFill>
                <a:latin typeface="Open Sauce"/>
              </a:rPr>
              <a:t>Masyarakat, aktor dan organisasi lokal memiliki banyak pengetahuan lokal yang harus dipertimbangkan untuk mendukung kerja-kerja kemanusiaan</a:t>
            </a:r>
          </a:p>
        </p:txBody>
      </p:sp>
      <p:sp>
        <p:nvSpPr>
          <p:cNvPr name="Freeform 23" id="23"/>
          <p:cNvSpPr/>
          <p:nvPr/>
        </p:nvSpPr>
        <p:spPr>
          <a:xfrm flipH="false" flipV="false" rot="0">
            <a:off x="348231" y="5531810"/>
            <a:ext cx="3417137" cy="2035693"/>
          </a:xfrm>
          <a:custGeom>
            <a:avLst/>
            <a:gdLst/>
            <a:ahLst/>
            <a:cxnLst/>
            <a:rect r="r" b="b" t="t" l="l"/>
            <a:pathLst>
              <a:path h="2035693" w="3417137">
                <a:moveTo>
                  <a:pt x="0" y="0"/>
                </a:moveTo>
                <a:lnTo>
                  <a:pt x="3417137" y="0"/>
                </a:lnTo>
                <a:lnTo>
                  <a:pt x="3417137" y="2035694"/>
                </a:lnTo>
                <a:lnTo>
                  <a:pt x="0" y="2035694"/>
                </a:lnTo>
                <a:lnTo>
                  <a:pt x="0" y="0"/>
                </a:lnTo>
                <a:close/>
              </a:path>
            </a:pathLst>
          </a:custGeom>
          <a:blipFill>
            <a:blip r:embed="rId4"/>
            <a:stretch>
              <a:fillRect l="0" t="0" r="-5750" b="0"/>
            </a:stretch>
          </a:blipFill>
        </p:spPr>
      </p:sp>
      <p:sp>
        <p:nvSpPr>
          <p:cNvPr name="TextBox 24" id="24"/>
          <p:cNvSpPr txBox="true"/>
          <p:nvPr/>
        </p:nvSpPr>
        <p:spPr>
          <a:xfrm rot="0">
            <a:off x="442371" y="7645808"/>
            <a:ext cx="3214224" cy="142875"/>
          </a:xfrm>
          <a:prstGeom prst="rect">
            <a:avLst/>
          </a:prstGeom>
        </p:spPr>
        <p:txBody>
          <a:bodyPr anchor="t" rtlCol="false" tIns="0" lIns="0" bIns="0" rIns="0">
            <a:spAutoFit/>
          </a:bodyPr>
          <a:lstStyle/>
          <a:p>
            <a:pPr algn="ctr">
              <a:lnSpc>
                <a:spcPts val="1199"/>
              </a:lnSpc>
            </a:pPr>
            <a:r>
              <a:rPr lang="en-US" sz="999">
                <a:solidFill>
                  <a:srgbClr val="FFFFFF"/>
                </a:solidFill>
                <a:latin typeface="Open Sauce Bold"/>
              </a:rPr>
              <a:t>Diskusi Peta Jalan Advokasi Pelokalan Indonesia</a:t>
            </a:r>
          </a:p>
        </p:txBody>
      </p:sp>
      <p:grpSp>
        <p:nvGrpSpPr>
          <p:cNvPr name="Group 25" id="25"/>
          <p:cNvGrpSpPr/>
          <p:nvPr/>
        </p:nvGrpSpPr>
        <p:grpSpPr>
          <a:xfrm rot="0">
            <a:off x="3943011" y="5433197"/>
            <a:ext cx="4476327" cy="4502803"/>
            <a:chOff x="0" y="0"/>
            <a:chExt cx="1609470" cy="1618989"/>
          </a:xfrm>
        </p:grpSpPr>
        <p:sp>
          <p:nvSpPr>
            <p:cNvPr name="Freeform 26" id="26"/>
            <p:cNvSpPr/>
            <p:nvPr/>
          </p:nvSpPr>
          <p:spPr>
            <a:xfrm flipH="false" flipV="false" rot="0">
              <a:off x="0" y="0"/>
              <a:ext cx="1609470" cy="1618989"/>
            </a:xfrm>
            <a:custGeom>
              <a:avLst/>
              <a:gdLst/>
              <a:ahLst/>
              <a:cxnLst/>
              <a:rect r="r" b="b" t="t" l="l"/>
              <a:pathLst>
                <a:path h="1618989" w="1609470">
                  <a:moveTo>
                    <a:pt x="0" y="0"/>
                  </a:moveTo>
                  <a:lnTo>
                    <a:pt x="1609470" y="0"/>
                  </a:lnTo>
                  <a:lnTo>
                    <a:pt x="1609470" y="1618989"/>
                  </a:lnTo>
                  <a:lnTo>
                    <a:pt x="0" y="1618989"/>
                  </a:lnTo>
                  <a:close/>
                </a:path>
              </a:pathLst>
            </a:custGeom>
            <a:solidFill>
              <a:srgbClr val="969B95"/>
            </a:solidFill>
          </p:spPr>
        </p:sp>
        <p:sp>
          <p:nvSpPr>
            <p:cNvPr name="TextBox 27" id="27"/>
            <p:cNvSpPr txBox="true"/>
            <p:nvPr/>
          </p:nvSpPr>
          <p:spPr>
            <a:xfrm>
              <a:off x="0" y="-28575"/>
              <a:ext cx="812800" cy="841375"/>
            </a:xfrm>
            <a:prstGeom prst="rect">
              <a:avLst/>
            </a:prstGeom>
          </p:spPr>
          <p:txBody>
            <a:bodyPr anchor="ctr" rtlCol="false" tIns="25317" lIns="25317" bIns="25317" rIns="25317"/>
            <a:lstStyle/>
            <a:p>
              <a:pPr algn="ctr">
                <a:lnSpc>
                  <a:spcPts val="2023"/>
                </a:lnSpc>
                <a:spcBef>
                  <a:spcPct val="0"/>
                </a:spcBef>
              </a:pPr>
            </a:p>
          </p:txBody>
        </p:sp>
      </p:grpSp>
      <p:sp>
        <p:nvSpPr>
          <p:cNvPr name="TextBox 28" id="28"/>
          <p:cNvSpPr txBox="true"/>
          <p:nvPr/>
        </p:nvSpPr>
        <p:spPr>
          <a:xfrm rot="0">
            <a:off x="4166313" y="5614301"/>
            <a:ext cx="3249068" cy="394335"/>
          </a:xfrm>
          <a:prstGeom prst="rect">
            <a:avLst/>
          </a:prstGeom>
        </p:spPr>
        <p:txBody>
          <a:bodyPr anchor="t" rtlCol="false" tIns="0" lIns="0" bIns="0" rIns="0">
            <a:spAutoFit/>
          </a:bodyPr>
          <a:lstStyle/>
          <a:p>
            <a:pPr algn="ctr">
              <a:lnSpc>
                <a:spcPts val="1439"/>
              </a:lnSpc>
            </a:pPr>
            <a:r>
              <a:rPr lang="en-US" sz="1599">
                <a:solidFill>
                  <a:srgbClr val="271611"/>
                </a:solidFill>
                <a:latin typeface="Telegraf Bold"/>
              </a:rPr>
              <a:t>KONDISI KERJA KEMANUSIAAN DI INDONESIA</a:t>
            </a:r>
          </a:p>
        </p:txBody>
      </p:sp>
      <p:grpSp>
        <p:nvGrpSpPr>
          <p:cNvPr name="Group 29" id="29"/>
          <p:cNvGrpSpPr/>
          <p:nvPr/>
        </p:nvGrpSpPr>
        <p:grpSpPr>
          <a:xfrm rot="0">
            <a:off x="4189577" y="6123761"/>
            <a:ext cx="3202539" cy="3640051"/>
            <a:chOff x="0" y="0"/>
            <a:chExt cx="1151478" cy="1308786"/>
          </a:xfrm>
        </p:grpSpPr>
        <p:sp>
          <p:nvSpPr>
            <p:cNvPr name="Freeform 30" id="30"/>
            <p:cNvSpPr/>
            <p:nvPr/>
          </p:nvSpPr>
          <p:spPr>
            <a:xfrm flipH="false" flipV="false" rot="0">
              <a:off x="0" y="0"/>
              <a:ext cx="1151478" cy="1308786"/>
            </a:xfrm>
            <a:custGeom>
              <a:avLst/>
              <a:gdLst/>
              <a:ahLst/>
              <a:cxnLst/>
              <a:rect r="r" b="b" t="t" l="l"/>
              <a:pathLst>
                <a:path h="1308786" w="1151478">
                  <a:moveTo>
                    <a:pt x="0" y="0"/>
                  </a:moveTo>
                  <a:lnTo>
                    <a:pt x="1151478" y="0"/>
                  </a:lnTo>
                  <a:lnTo>
                    <a:pt x="1151478" y="1308786"/>
                  </a:lnTo>
                  <a:lnTo>
                    <a:pt x="0" y="1308786"/>
                  </a:lnTo>
                  <a:close/>
                </a:path>
              </a:pathLst>
            </a:custGeom>
            <a:solidFill>
              <a:srgbClr val="FFFFFF"/>
            </a:solidFill>
          </p:spPr>
        </p:sp>
        <p:sp>
          <p:nvSpPr>
            <p:cNvPr name="TextBox 31" id="31"/>
            <p:cNvSpPr txBox="true"/>
            <p:nvPr/>
          </p:nvSpPr>
          <p:spPr>
            <a:xfrm>
              <a:off x="0" y="-19050"/>
              <a:ext cx="812800" cy="831850"/>
            </a:xfrm>
            <a:prstGeom prst="rect">
              <a:avLst/>
            </a:prstGeom>
          </p:spPr>
          <p:txBody>
            <a:bodyPr anchor="ctr" rtlCol="false" tIns="127000" lIns="127000" bIns="127000" rIns="127000"/>
            <a:lstStyle/>
            <a:p>
              <a:pPr marL="215899" indent="-107950" lvl="1">
                <a:lnSpc>
                  <a:spcPts val="1399"/>
                </a:lnSpc>
                <a:buFont typeface="Arial"/>
                <a:buChar char="•"/>
              </a:pPr>
              <a:r>
                <a:rPr lang="en-US" sz="999" spc="9">
                  <a:solidFill>
                    <a:srgbClr val="000000"/>
                  </a:solidFill>
                  <a:latin typeface="Canva Sans Medium"/>
                </a:rPr>
                <a:t>Tren bencana di Indonesia semakin meningkat</a:t>
              </a:r>
            </a:p>
            <a:p>
              <a:pPr marL="215899" indent="-107950" lvl="1">
                <a:lnSpc>
                  <a:spcPts val="1399"/>
                </a:lnSpc>
                <a:buFont typeface="Arial"/>
                <a:buChar char="•"/>
              </a:pPr>
              <a:r>
                <a:rPr lang="en-US" sz="999" spc="9">
                  <a:solidFill>
                    <a:srgbClr val="000000"/>
                  </a:solidFill>
                  <a:latin typeface="Canva Sans Medium"/>
                </a:rPr>
                <a:t>Masyarakat lokal selalu mengambil inisiatif pertama dalam aksi kemanusiaan melalui tradisi gotong-royong dan berbagai bentuk kearifan lokal lainnya.</a:t>
              </a:r>
            </a:p>
            <a:p>
              <a:pPr marL="215899" indent="-107950" lvl="1">
                <a:lnSpc>
                  <a:spcPts val="1399"/>
                </a:lnSpc>
                <a:buFont typeface="Arial"/>
                <a:buChar char="•"/>
              </a:pPr>
              <a:r>
                <a:rPr lang="en-US" sz="999" spc="9">
                  <a:solidFill>
                    <a:srgbClr val="000000"/>
                  </a:solidFill>
                  <a:latin typeface="Canva Sans Medium"/>
                </a:rPr>
                <a:t>Namun masyarakat lokal, organisasi lokal, dan kearifannya masih sering ditempatkan sebagai subordinat di dalam sistem tata kelola kebencanaan</a:t>
              </a:r>
            </a:p>
            <a:p>
              <a:pPr marL="215899" indent="-107950" lvl="1">
                <a:lnSpc>
                  <a:spcPts val="1399"/>
                </a:lnSpc>
                <a:buFont typeface="Arial"/>
                <a:buChar char="•"/>
              </a:pPr>
              <a:r>
                <a:rPr lang="en-US" sz="999" spc="9">
                  <a:solidFill>
                    <a:srgbClr val="000000"/>
                  </a:solidFill>
                  <a:latin typeface="Canva Sans Medium"/>
                </a:rPr>
                <a:t>Global Mentoring Initiative (GMI) memaparkan pola hubungan timpang antar aktor (Internasional, nasional, dan lokal) dalam konteks tanggap darurat di Sulawesi Tengah dan Nusa Tenggara Barat 2018</a:t>
              </a:r>
            </a:p>
            <a:p>
              <a:pPr marL="215899" indent="-107950" lvl="1">
                <a:lnSpc>
                  <a:spcPts val="1399"/>
                </a:lnSpc>
                <a:buFont typeface="Arial"/>
                <a:buChar char="•"/>
              </a:pPr>
              <a:r>
                <a:rPr lang="en-US" sz="999" spc="9">
                  <a:solidFill>
                    <a:srgbClr val="000000"/>
                  </a:solidFill>
                  <a:latin typeface="Canva Sans Medium"/>
                </a:rPr>
                <a:t>Sebagai aktor utama dalam tata kelola kebencanaan, mereka tidak diberi kepercayaan di dalam pengelolaan, baik anggaran, maupun ide-ide, untuk memaksimalkan potensinya.</a:t>
              </a:r>
            </a:p>
          </p:txBody>
        </p:sp>
      </p:grpSp>
      <p:grpSp>
        <p:nvGrpSpPr>
          <p:cNvPr name="Group 32" id="32"/>
          <p:cNvGrpSpPr/>
          <p:nvPr/>
        </p:nvGrpSpPr>
        <p:grpSpPr>
          <a:xfrm rot="0">
            <a:off x="299956" y="2966517"/>
            <a:ext cx="3549224" cy="2268451"/>
            <a:chOff x="0" y="0"/>
            <a:chExt cx="1276129" cy="815625"/>
          </a:xfrm>
        </p:grpSpPr>
        <p:sp>
          <p:nvSpPr>
            <p:cNvPr name="Freeform 33" id="33"/>
            <p:cNvSpPr/>
            <p:nvPr/>
          </p:nvSpPr>
          <p:spPr>
            <a:xfrm flipH="false" flipV="false" rot="0">
              <a:off x="0" y="0"/>
              <a:ext cx="1276129" cy="815625"/>
            </a:xfrm>
            <a:custGeom>
              <a:avLst/>
              <a:gdLst/>
              <a:ahLst/>
              <a:cxnLst/>
              <a:rect r="r" b="b" t="t" l="l"/>
              <a:pathLst>
                <a:path h="815625" w="1276129">
                  <a:moveTo>
                    <a:pt x="0" y="0"/>
                  </a:moveTo>
                  <a:lnTo>
                    <a:pt x="1276129" y="0"/>
                  </a:lnTo>
                  <a:lnTo>
                    <a:pt x="1276129" y="815625"/>
                  </a:lnTo>
                  <a:lnTo>
                    <a:pt x="0" y="815625"/>
                  </a:lnTo>
                  <a:close/>
                </a:path>
              </a:pathLst>
            </a:custGeom>
            <a:solidFill>
              <a:srgbClr val="FFFFFF"/>
            </a:solidFill>
          </p:spPr>
        </p:sp>
        <p:sp>
          <p:nvSpPr>
            <p:cNvPr name="TextBox 34" id="34"/>
            <p:cNvSpPr txBox="true"/>
            <p:nvPr/>
          </p:nvSpPr>
          <p:spPr>
            <a:xfrm>
              <a:off x="0" y="-19050"/>
              <a:ext cx="812800" cy="831850"/>
            </a:xfrm>
            <a:prstGeom prst="rect">
              <a:avLst/>
            </a:prstGeom>
          </p:spPr>
          <p:txBody>
            <a:bodyPr anchor="ctr" rtlCol="false" tIns="127000" lIns="127000" bIns="127000" rIns="127000"/>
            <a:lstStyle/>
            <a:p>
              <a:pPr>
                <a:lnSpc>
                  <a:spcPts val="1399"/>
                </a:lnSpc>
              </a:pPr>
              <a:r>
                <a:rPr lang="en-US" sz="999" spc="9">
                  <a:solidFill>
                    <a:srgbClr val="000000"/>
                  </a:solidFill>
                  <a:latin typeface="Canva Sans Medium"/>
                </a:rPr>
                <a:t>Sampai September 2023, telah 6 seri diskusi dilakukan LokaNusa:</a:t>
              </a:r>
            </a:p>
            <a:p>
              <a:pPr marL="215899" indent="-107950" lvl="1">
                <a:lnSpc>
                  <a:spcPts val="1399"/>
                </a:lnSpc>
                <a:buFont typeface="Arial"/>
                <a:buChar char="•"/>
              </a:pPr>
              <a:r>
                <a:rPr lang="en-US" sz="999" spc="9">
                  <a:solidFill>
                    <a:srgbClr val="000000"/>
                  </a:solidFill>
                  <a:latin typeface="Canva Sans Medium"/>
                </a:rPr>
                <a:t>Model-Model Pelokalan Bantuan Kemanusiaan di Indonesia </a:t>
              </a:r>
            </a:p>
            <a:p>
              <a:pPr marL="215899" indent="-107950" lvl="1">
                <a:lnSpc>
                  <a:spcPts val="1399"/>
                </a:lnSpc>
                <a:buFont typeface="Arial"/>
                <a:buChar char="•"/>
              </a:pPr>
              <a:r>
                <a:rPr lang="en-US" sz="999" spc="9">
                  <a:solidFill>
                    <a:srgbClr val="000000"/>
                  </a:solidFill>
                  <a:latin typeface="Canva Sans Medium"/>
                </a:rPr>
                <a:t>Grand Bargain dan Pentingnya Pengetahuan Lokal Aksi Kemanusiaan di Indonesia</a:t>
              </a:r>
            </a:p>
            <a:p>
              <a:pPr marL="215899" indent="-107950" lvl="1">
                <a:lnSpc>
                  <a:spcPts val="1399"/>
                </a:lnSpc>
                <a:buFont typeface="Arial"/>
                <a:buChar char="•"/>
              </a:pPr>
              <a:r>
                <a:rPr lang="en-US" sz="999" spc="9">
                  <a:solidFill>
                    <a:srgbClr val="000000"/>
                  </a:solidFill>
                  <a:latin typeface="Canva Sans Medium"/>
                </a:rPr>
                <a:t>Melokalkan Pengukuran Kinerja Pelokalan pada Konteks Indonesia </a:t>
              </a:r>
            </a:p>
            <a:p>
              <a:pPr marL="215899" indent="-107950" lvl="1">
                <a:lnSpc>
                  <a:spcPts val="1399"/>
                </a:lnSpc>
                <a:buFont typeface="Arial"/>
                <a:buChar char="•"/>
              </a:pPr>
              <a:r>
                <a:rPr lang="en-US" sz="999" spc="9">
                  <a:solidFill>
                    <a:srgbClr val="000000"/>
                  </a:solidFill>
                  <a:latin typeface="Canva Sans Medium"/>
                </a:rPr>
                <a:t>Garda Depan Pelokalan di Indonesia”</a:t>
              </a:r>
            </a:p>
            <a:p>
              <a:pPr marL="215899" indent="-107950" lvl="1">
                <a:lnSpc>
                  <a:spcPts val="1399"/>
                </a:lnSpc>
                <a:buFont typeface="Arial"/>
                <a:buChar char="•"/>
              </a:pPr>
              <a:r>
                <a:rPr lang="en-US" sz="999" spc="9">
                  <a:solidFill>
                    <a:srgbClr val="000000"/>
                  </a:solidFill>
                  <a:latin typeface="Canva Sans Medium"/>
                </a:rPr>
                <a:t>Kemitraan Setara dalam Perspektif Pelokalan</a:t>
              </a:r>
            </a:p>
            <a:p>
              <a:pPr marL="215899" indent="-107950" lvl="1">
                <a:lnSpc>
                  <a:spcPts val="1399"/>
                </a:lnSpc>
                <a:buFont typeface="Arial"/>
                <a:buChar char="•"/>
              </a:pPr>
              <a:r>
                <a:rPr lang="en-US" sz="999" spc="9">
                  <a:solidFill>
                    <a:srgbClr val="000000"/>
                  </a:solidFill>
                  <a:latin typeface="Canva Sans Medium"/>
                </a:rPr>
                <a:t>Kebijakan Pengelolaan Dana Aksi Kemanusiaan dalam Konteks Indonesia</a:t>
              </a:r>
            </a:p>
          </p:txBody>
        </p:sp>
      </p:grpSp>
      <p:grpSp>
        <p:nvGrpSpPr>
          <p:cNvPr name="Group 35" id="35"/>
          <p:cNvGrpSpPr/>
          <p:nvPr/>
        </p:nvGrpSpPr>
        <p:grpSpPr>
          <a:xfrm rot="0">
            <a:off x="340915" y="7828677"/>
            <a:ext cx="3431769" cy="513796"/>
            <a:chOff x="0" y="0"/>
            <a:chExt cx="1233898" cy="184736"/>
          </a:xfrm>
        </p:grpSpPr>
        <p:sp>
          <p:nvSpPr>
            <p:cNvPr name="Freeform 36" id="36"/>
            <p:cNvSpPr/>
            <p:nvPr/>
          </p:nvSpPr>
          <p:spPr>
            <a:xfrm flipH="false" flipV="false" rot="0">
              <a:off x="0" y="0"/>
              <a:ext cx="1233898" cy="184736"/>
            </a:xfrm>
            <a:custGeom>
              <a:avLst/>
              <a:gdLst/>
              <a:ahLst/>
              <a:cxnLst/>
              <a:rect r="r" b="b" t="t" l="l"/>
              <a:pathLst>
                <a:path h="184736" w="1233898">
                  <a:moveTo>
                    <a:pt x="0" y="0"/>
                  </a:moveTo>
                  <a:lnTo>
                    <a:pt x="1233898" y="0"/>
                  </a:lnTo>
                  <a:lnTo>
                    <a:pt x="1233898" y="184736"/>
                  </a:lnTo>
                  <a:lnTo>
                    <a:pt x="0" y="184736"/>
                  </a:lnTo>
                  <a:close/>
                </a:path>
              </a:pathLst>
            </a:custGeom>
            <a:solidFill>
              <a:srgbClr val="FFFFFF"/>
            </a:solidFill>
          </p:spPr>
        </p:sp>
        <p:sp>
          <p:nvSpPr>
            <p:cNvPr name="TextBox 37" id="37"/>
            <p:cNvSpPr txBox="true"/>
            <p:nvPr/>
          </p:nvSpPr>
          <p:spPr>
            <a:xfrm>
              <a:off x="0" y="-19050"/>
              <a:ext cx="812800" cy="831850"/>
            </a:xfrm>
            <a:prstGeom prst="rect">
              <a:avLst/>
            </a:prstGeom>
          </p:spPr>
          <p:txBody>
            <a:bodyPr anchor="ctr" rtlCol="false" tIns="127000" lIns="127000" bIns="127000" rIns="127000"/>
            <a:lstStyle/>
            <a:p>
              <a:pPr algn="just">
                <a:lnSpc>
                  <a:spcPts val="1260"/>
                </a:lnSpc>
              </a:pPr>
              <a:r>
                <a:rPr lang="en-US" sz="900" spc="9">
                  <a:solidFill>
                    <a:srgbClr val="000000"/>
                  </a:solidFill>
                  <a:latin typeface="Canva Sans Medium"/>
                </a:rPr>
                <a:t>Menyusun Peta Jalan Advokasi Pelokalan dan mempersiapkan peluncuran di bulan PRB Oktober 2023.</a:t>
              </a:r>
            </a:p>
          </p:txBody>
        </p:sp>
      </p:grpSp>
      <p:sp>
        <p:nvSpPr>
          <p:cNvPr name="TextBox 38" id="38"/>
          <p:cNvSpPr txBox="true"/>
          <p:nvPr/>
        </p:nvSpPr>
        <p:spPr>
          <a:xfrm rot="0">
            <a:off x="216144" y="8617902"/>
            <a:ext cx="3689432" cy="213360"/>
          </a:xfrm>
          <a:prstGeom prst="rect">
            <a:avLst/>
          </a:prstGeom>
        </p:spPr>
        <p:txBody>
          <a:bodyPr anchor="t" rtlCol="false" tIns="0" lIns="0" bIns="0" rIns="0">
            <a:spAutoFit/>
          </a:bodyPr>
          <a:lstStyle/>
          <a:p>
            <a:pPr algn="ctr">
              <a:lnSpc>
                <a:spcPts val="1439"/>
              </a:lnSpc>
            </a:pPr>
            <a:r>
              <a:rPr lang="en-US" sz="1599">
                <a:solidFill>
                  <a:srgbClr val="271611"/>
                </a:solidFill>
                <a:latin typeface="Telegraf Bold"/>
              </a:rPr>
              <a:t>POSISI LOKANUSA</a:t>
            </a:r>
          </a:p>
        </p:txBody>
      </p:sp>
      <p:grpSp>
        <p:nvGrpSpPr>
          <p:cNvPr name="Group 39" id="39"/>
          <p:cNvGrpSpPr/>
          <p:nvPr/>
        </p:nvGrpSpPr>
        <p:grpSpPr>
          <a:xfrm rot="0">
            <a:off x="348231" y="8907462"/>
            <a:ext cx="3452675" cy="1582651"/>
            <a:chOff x="0" y="0"/>
            <a:chExt cx="1241414" cy="569044"/>
          </a:xfrm>
        </p:grpSpPr>
        <p:sp>
          <p:nvSpPr>
            <p:cNvPr name="Freeform 40" id="40"/>
            <p:cNvSpPr/>
            <p:nvPr/>
          </p:nvSpPr>
          <p:spPr>
            <a:xfrm flipH="false" flipV="false" rot="0">
              <a:off x="0" y="0"/>
              <a:ext cx="1241414" cy="569044"/>
            </a:xfrm>
            <a:custGeom>
              <a:avLst/>
              <a:gdLst/>
              <a:ahLst/>
              <a:cxnLst/>
              <a:rect r="r" b="b" t="t" l="l"/>
              <a:pathLst>
                <a:path h="569044" w="1241414">
                  <a:moveTo>
                    <a:pt x="0" y="0"/>
                  </a:moveTo>
                  <a:lnTo>
                    <a:pt x="1241414" y="0"/>
                  </a:lnTo>
                  <a:lnTo>
                    <a:pt x="1241414" y="569044"/>
                  </a:lnTo>
                  <a:lnTo>
                    <a:pt x="0" y="569044"/>
                  </a:lnTo>
                  <a:close/>
                </a:path>
              </a:pathLst>
            </a:custGeom>
            <a:solidFill>
              <a:srgbClr val="FFFFFF"/>
            </a:solidFill>
          </p:spPr>
        </p:sp>
        <p:sp>
          <p:nvSpPr>
            <p:cNvPr name="TextBox 41" id="41"/>
            <p:cNvSpPr txBox="true"/>
            <p:nvPr/>
          </p:nvSpPr>
          <p:spPr>
            <a:xfrm>
              <a:off x="0" y="-19050"/>
              <a:ext cx="812800" cy="831850"/>
            </a:xfrm>
            <a:prstGeom prst="rect">
              <a:avLst/>
            </a:prstGeom>
          </p:spPr>
          <p:txBody>
            <a:bodyPr anchor="ctr" rtlCol="false" tIns="101600" lIns="101600" bIns="101600" rIns="101600"/>
            <a:lstStyle/>
            <a:p>
              <a:pPr marL="215899" indent="-107950" lvl="1">
                <a:lnSpc>
                  <a:spcPts val="1399"/>
                </a:lnSpc>
                <a:buFont typeface="Arial"/>
                <a:buChar char="•"/>
              </a:pPr>
              <a:r>
                <a:rPr lang="en-US" sz="999" spc="9">
                  <a:solidFill>
                    <a:srgbClr val="000000"/>
                  </a:solidFill>
                  <a:latin typeface="Canva Sans Medium"/>
                </a:rPr>
                <a:t>LokaNusa mendorong aktor-aktor lokal dalam memimpin kerja-kerja kemanusiaan</a:t>
              </a:r>
            </a:p>
            <a:p>
              <a:pPr marL="215899" indent="-107950" lvl="1">
                <a:lnSpc>
                  <a:spcPts val="1399"/>
                </a:lnSpc>
                <a:buFont typeface="Arial"/>
                <a:buChar char="•"/>
              </a:pPr>
              <a:r>
                <a:rPr lang="en-US" sz="999" spc="9">
                  <a:solidFill>
                    <a:srgbClr val="000000"/>
                  </a:solidFill>
                  <a:latin typeface="Canva Sans Medium"/>
                </a:rPr>
                <a:t>LokaNusa hadir untuk mendorong ide dan gagasan dari organisasi-organisasi kemanusiaan baik ditingkat basis, wilayah, maupun nasional terkait kemitraan yang setara, dukungan pendanaan yang berkelanjutan, perkuatan kapasitas yang bermartabat</a:t>
              </a:r>
            </a:p>
          </p:txBody>
        </p:sp>
      </p:gr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248448" y="0"/>
            <a:ext cx="4189060" cy="10734374"/>
            <a:chOff x="0" y="0"/>
            <a:chExt cx="1506183" cy="3859560"/>
          </a:xfrm>
        </p:grpSpPr>
        <p:sp>
          <p:nvSpPr>
            <p:cNvPr name="Freeform 3" id="3"/>
            <p:cNvSpPr/>
            <p:nvPr/>
          </p:nvSpPr>
          <p:spPr>
            <a:xfrm flipH="false" flipV="false" rot="0">
              <a:off x="0" y="0"/>
              <a:ext cx="1506183" cy="3859560"/>
            </a:xfrm>
            <a:custGeom>
              <a:avLst/>
              <a:gdLst/>
              <a:ahLst/>
              <a:cxnLst/>
              <a:rect r="r" b="b" t="t" l="l"/>
              <a:pathLst>
                <a:path h="3859560" w="1506183">
                  <a:moveTo>
                    <a:pt x="0" y="0"/>
                  </a:moveTo>
                  <a:lnTo>
                    <a:pt x="1506183" y="0"/>
                  </a:lnTo>
                  <a:lnTo>
                    <a:pt x="1506183" y="3859560"/>
                  </a:lnTo>
                  <a:lnTo>
                    <a:pt x="0" y="3859560"/>
                  </a:lnTo>
                  <a:close/>
                </a:path>
              </a:pathLst>
            </a:custGeom>
            <a:solidFill>
              <a:srgbClr val="969B95"/>
            </a:solidFill>
          </p:spPr>
        </p:sp>
        <p:sp>
          <p:nvSpPr>
            <p:cNvPr name="TextBox 4" id="4"/>
            <p:cNvSpPr txBox="true"/>
            <p:nvPr/>
          </p:nvSpPr>
          <p:spPr>
            <a:xfrm>
              <a:off x="0" y="-28575"/>
              <a:ext cx="812800" cy="841375"/>
            </a:xfrm>
            <a:prstGeom prst="rect">
              <a:avLst/>
            </a:prstGeom>
          </p:spPr>
          <p:txBody>
            <a:bodyPr anchor="ctr" rtlCol="false" tIns="25317" lIns="25317" bIns="25317" rIns="25317"/>
            <a:lstStyle/>
            <a:p>
              <a:pPr algn="ctr">
                <a:lnSpc>
                  <a:spcPts val="2023"/>
                </a:lnSpc>
                <a:spcBef>
                  <a:spcPct val="0"/>
                </a:spcBef>
              </a:pPr>
            </a:p>
          </p:txBody>
        </p:sp>
      </p:grpSp>
      <p:sp>
        <p:nvSpPr>
          <p:cNvPr name="TextBox 5" id="5"/>
          <p:cNvSpPr txBox="true"/>
          <p:nvPr/>
        </p:nvSpPr>
        <p:spPr>
          <a:xfrm rot="0">
            <a:off x="251180" y="402151"/>
            <a:ext cx="3689432" cy="213360"/>
          </a:xfrm>
          <a:prstGeom prst="rect">
            <a:avLst/>
          </a:prstGeom>
        </p:spPr>
        <p:txBody>
          <a:bodyPr anchor="t" rtlCol="false" tIns="0" lIns="0" bIns="0" rIns="0">
            <a:spAutoFit/>
          </a:bodyPr>
          <a:lstStyle/>
          <a:p>
            <a:pPr algn="ctr">
              <a:lnSpc>
                <a:spcPts val="1439"/>
              </a:lnSpc>
            </a:pPr>
            <a:r>
              <a:rPr lang="en-US" sz="1599">
                <a:solidFill>
                  <a:srgbClr val="271611"/>
                </a:solidFill>
                <a:latin typeface="Telegraf Bold"/>
              </a:rPr>
              <a:t>PROBLEM DAN TANTANGAN</a:t>
            </a:r>
          </a:p>
        </p:txBody>
      </p:sp>
      <p:grpSp>
        <p:nvGrpSpPr>
          <p:cNvPr name="Group 6" id="6"/>
          <p:cNvGrpSpPr/>
          <p:nvPr/>
        </p:nvGrpSpPr>
        <p:grpSpPr>
          <a:xfrm rot="0">
            <a:off x="502097" y="7832926"/>
            <a:ext cx="3190331" cy="1288507"/>
            <a:chOff x="0" y="0"/>
            <a:chExt cx="1147088" cy="463285"/>
          </a:xfrm>
        </p:grpSpPr>
        <p:sp>
          <p:nvSpPr>
            <p:cNvPr name="Freeform 7" id="7"/>
            <p:cNvSpPr/>
            <p:nvPr/>
          </p:nvSpPr>
          <p:spPr>
            <a:xfrm flipH="false" flipV="false" rot="0">
              <a:off x="0" y="0"/>
              <a:ext cx="1147088" cy="463285"/>
            </a:xfrm>
            <a:custGeom>
              <a:avLst/>
              <a:gdLst/>
              <a:ahLst/>
              <a:cxnLst/>
              <a:rect r="r" b="b" t="t" l="l"/>
              <a:pathLst>
                <a:path h="463285" w="1147088">
                  <a:moveTo>
                    <a:pt x="0" y="0"/>
                  </a:moveTo>
                  <a:lnTo>
                    <a:pt x="1147088" y="0"/>
                  </a:lnTo>
                  <a:lnTo>
                    <a:pt x="1147088" y="463285"/>
                  </a:lnTo>
                  <a:lnTo>
                    <a:pt x="0" y="463285"/>
                  </a:lnTo>
                  <a:close/>
                </a:path>
              </a:pathLst>
            </a:custGeom>
            <a:solidFill>
              <a:srgbClr val="FFFFFF"/>
            </a:solidFill>
          </p:spPr>
        </p:sp>
        <p:sp>
          <p:nvSpPr>
            <p:cNvPr name="TextBox 8" id="8"/>
            <p:cNvSpPr txBox="true"/>
            <p:nvPr/>
          </p:nvSpPr>
          <p:spPr>
            <a:xfrm>
              <a:off x="0" y="-19050"/>
              <a:ext cx="812800" cy="831850"/>
            </a:xfrm>
            <a:prstGeom prst="rect">
              <a:avLst/>
            </a:prstGeom>
          </p:spPr>
          <p:txBody>
            <a:bodyPr anchor="ctr" rtlCol="false" tIns="127000" lIns="127000" bIns="127000" rIns="127000"/>
            <a:lstStyle/>
            <a:p>
              <a:pPr>
                <a:lnSpc>
                  <a:spcPts val="1260"/>
                </a:lnSpc>
              </a:pPr>
              <a:r>
                <a:rPr lang="en-US" sz="900" spc="9">
                  <a:solidFill>
                    <a:srgbClr val="000000"/>
                  </a:solidFill>
                  <a:latin typeface="Canva Sans Medium"/>
                </a:rPr>
                <a:t>Kebijakan</a:t>
              </a:r>
            </a:p>
            <a:p>
              <a:pPr marL="194310" indent="-97155" lvl="1">
                <a:lnSpc>
                  <a:spcPts val="1260"/>
                </a:lnSpc>
                <a:buFont typeface="Arial"/>
                <a:buChar char="•"/>
              </a:pPr>
              <a:r>
                <a:rPr lang="en-US" sz="900" spc="9">
                  <a:solidFill>
                    <a:srgbClr val="000000"/>
                  </a:solidFill>
                  <a:latin typeface="Canva Sans Medium"/>
                </a:rPr>
                <a:t>Belum ada regulasi kebijakan terkait keharusan lembaga internasional bekerja/merespon aksi kemanusiaan</a:t>
              </a:r>
            </a:p>
            <a:p>
              <a:pPr marL="194310" indent="-97155" lvl="1">
                <a:lnSpc>
                  <a:spcPts val="1260"/>
                </a:lnSpc>
                <a:buFont typeface="Arial"/>
                <a:buChar char="•"/>
              </a:pPr>
              <a:r>
                <a:rPr lang="en-US" sz="900" spc="9">
                  <a:solidFill>
                    <a:srgbClr val="000000"/>
                  </a:solidFill>
                  <a:latin typeface="Canva Sans Medium"/>
                </a:rPr>
                <a:t>Keterbatasan organisasi lokal dalam melakukan analisis kritis kebijakan, khususnya dalam penanganan bencana</a:t>
              </a:r>
            </a:p>
          </p:txBody>
        </p:sp>
      </p:grpSp>
      <p:grpSp>
        <p:nvGrpSpPr>
          <p:cNvPr name="Group 9" id="9"/>
          <p:cNvGrpSpPr/>
          <p:nvPr/>
        </p:nvGrpSpPr>
        <p:grpSpPr>
          <a:xfrm rot="0">
            <a:off x="496632" y="6319005"/>
            <a:ext cx="3190331" cy="1428196"/>
            <a:chOff x="0" y="0"/>
            <a:chExt cx="1147088" cy="513510"/>
          </a:xfrm>
        </p:grpSpPr>
        <p:sp>
          <p:nvSpPr>
            <p:cNvPr name="Freeform 10" id="10"/>
            <p:cNvSpPr/>
            <p:nvPr/>
          </p:nvSpPr>
          <p:spPr>
            <a:xfrm flipH="false" flipV="false" rot="0">
              <a:off x="0" y="0"/>
              <a:ext cx="1147088" cy="513510"/>
            </a:xfrm>
            <a:custGeom>
              <a:avLst/>
              <a:gdLst/>
              <a:ahLst/>
              <a:cxnLst/>
              <a:rect r="r" b="b" t="t" l="l"/>
              <a:pathLst>
                <a:path h="513510" w="1147088">
                  <a:moveTo>
                    <a:pt x="0" y="0"/>
                  </a:moveTo>
                  <a:lnTo>
                    <a:pt x="1147088" y="0"/>
                  </a:lnTo>
                  <a:lnTo>
                    <a:pt x="1147088" y="513510"/>
                  </a:lnTo>
                  <a:lnTo>
                    <a:pt x="0" y="513510"/>
                  </a:lnTo>
                  <a:close/>
                </a:path>
              </a:pathLst>
            </a:custGeom>
            <a:solidFill>
              <a:srgbClr val="FFFFFF"/>
            </a:solidFill>
          </p:spPr>
        </p:sp>
        <p:sp>
          <p:nvSpPr>
            <p:cNvPr name="TextBox 11" id="11"/>
            <p:cNvSpPr txBox="true"/>
            <p:nvPr/>
          </p:nvSpPr>
          <p:spPr>
            <a:xfrm>
              <a:off x="0" y="-19050"/>
              <a:ext cx="812800" cy="831850"/>
            </a:xfrm>
            <a:prstGeom prst="rect">
              <a:avLst/>
            </a:prstGeom>
          </p:spPr>
          <p:txBody>
            <a:bodyPr anchor="ctr" rtlCol="false" tIns="127000" lIns="127000" bIns="127000" rIns="127000"/>
            <a:lstStyle/>
            <a:p>
              <a:pPr>
                <a:lnSpc>
                  <a:spcPts val="1260"/>
                </a:lnSpc>
              </a:pPr>
              <a:r>
                <a:rPr lang="en-US" sz="900" spc="9">
                  <a:solidFill>
                    <a:srgbClr val="000000"/>
                  </a:solidFill>
                  <a:latin typeface="Canva Sans Medium"/>
                </a:rPr>
                <a:t>Koordinasi</a:t>
              </a:r>
            </a:p>
            <a:p>
              <a:pPr marL="194310" indent="-97155" lvl="1">
                <a:lnSpc>
                  <a:spcPts val="1260"/>
                </a:lnSpc>
                <a:buFont typeface="Arial"/>
                <a:buChar char="•"/>
              </a:pPr>
              <a:r>
                <a:rPr lang="en-US" sz="900" spc="9">
                  <a:solidFill>
                    <a:srgbClr val="000000"/>
                  </a:solidFill>
                  <a:latin typeface="Canva Sans Medium"/>
                </a:rPr>
                <a:t>Lembaga lokal belum terlibat secara optimal dalam sistem klaster, sub klaster, forum nasional maupun internasional dalam penanggulangan bencana di daerah masih minim.</a:t>
              </a:r>
            </a:p>
            <a:p>
              <a:pPr marL="194310" indent="-97155" lvl="1">
                <a:lnSpc>
                  <a:spcPts val="1260"/>
                </a:lnSpc>
                <a:buFont typeface="Arial"/>
                <a:buChar char="•"/>
              </a:pPr>
              <a:r>
                <a:rPr lang="en-US" sz="900" spc="9">
                  <a:solidFill>
                    <a:srgbClr val="000000"/>
                  </a:solidFill>
                  <a:latin typeface="Canva Sans Medium"/>
                </a:rPr>
                <a:t>Koordinasi lintas stakeholder (pentahelix) masih terfokus pada respon tanggap darurat dan  masih didominasi actor nasional dan internasional</a:t>
              </a:r>
            </a:p>
          </p:txBody>
        </p:sp>
      </p:grpSp>
      <p:grpSp>
        <p:nvGrpSpPr>
          <p:cNvPr name="Group 12" id="12"/>
          <p:cNvGrpSpPr/>
          <p:nvPr/>
        </p:nvGrpSpPr>
        <p:grpSpPr>
          <a:xfrm rot="0">
            <a:off x="502097" y="9195028"/>
            <a:ext cx="3190331" cy="1123396"/>
            <a:chOff x="0" y="0"/>
            <a:chExt cx="1147088" cy="403919"/>
          </a:xfrm>
        </p:grpSpPr>
        <p:sp>
          <p:nvSpPr>
            <p:cNvPr name="Freeform 13" id="13"/>
            <p:cNvSpPr/>
            <p:nvPr/>
          </p:nvSpPr>
          <p:spPr>
            <a:xfrm flipH="false" flipV="false" rot="0">
              <a:off x="0" y="0"/>
              <a:ext cx="1147088" cy="403919"/>
            </a:xfrm>
            <a:custGeom>
              <a:avLst/>
              <a:gdLst/>
              <a:ahLst/>
              <a:cxnLst/>
              <a:rect r="r" b="b" t="t" l="l"/>
              <a:pathLst>
                <a:path h="403919" w="1147088">
                  <a:moveTo>
                    <a:pt x="0" y="0"/>
                  </a:moveTo>
                  <a:lnTo>
                    <a:pt x="1147088" y="0"/>
                  </a:lnTo>
                  <a:lnTo>
                    <a:pt x="1147088" y="403919"/>
                  </a:lnTo>
                  <a:lnTo>
                    <a:pt x="0" y="403919"/>
                  </a:lnTo>
                  <a:close/>
                </a:path>
              </a:pathLst>
            </a:custGeom>
            <a:solidFill>
              <a:srgbClr val="FFFFFF"/>
            </a:solidFill>
          </p:spPr>
        </p:sp>
        <p:sp>
          <p:nvSpPr>
            <p:cNvPr name="TextBox 14" id="14"/>
            <p:cNvSpPr txBox="true"/>
            <p:nvPr/>
          </p:nvSpPr>
          <p:spPr>
            <a:xfrm>
              <a:off x="0" y="-19050"/>
              <a:ext cx="812800" cy="831850"/>
            </a:xfrm>
            <a:prstGeom prst="rect">
              <a:avLst/>
            </a:prstGeom>
          </p:spPr>
          <p:txBody>
            <a:bodyPr anchor="ctr" rtlCol="false" tIns="127000" lIns="127000" bIns="127000" rIns="127000"/>
            <a:lstStyle/>
            <a:p>
              <a:pPr>
                <a:lnSpc>
                  <a:spcPts val="1260"/>
                </a:lnSpc>
              </a:pPr>
              <a:r>
                <a:rPr lang="en-US" sz="900" spc="9">
                  <a:solidFill>
                    <a:srgbClr val="000000"/>
                  </a:solidFill>
                  <a:latin typeface="Canva Sans Medium"/>
                </a:rPr>
                <a:t>Kemitraan</a:t>
              </a:r>
            </a:p>
            <a:p>
              <a:pPr marL="194310" indent="-97155" lvl="1">
                <a:lnSpc>
                  <a:spcPts val="1260"/>
                </a:lnSpc>
                <a:buFont typeface="Arial"/>
                <a:buChar char="•"/>
              </a:pPr>
              <a:r>
                <a:rPr lang="en-US" sz="900" spc="9">
                  <a:solidFill>
                    <a:srgbClr val="000000"/>
                  </a:solidFill>
                  <a:latin typeface="Canva Sans Medium"/>
                </a:rPr>
                <a:t>Pemenuhan tuntutan administratif/standardisasi untuk banyak lembaga lokal masih cukup sulit dicapai</a:t>
              </a:r>
            </a:p>
            <a:p>
              <a:pPr marL="194310" indent="-97155" lvl="1">
                <a:lnSpc>
                  <a:spcPts val="1260"/>
                </a:lnSpc>
                <a:buFont typeface="Arial"/>
                <a:buChar char="•"/>
              </a:pPr>
              <a:r>
                <a:rPr lang="en-US" sz="900" spc="9">
                  <a:solidFill>
                    <a:srgbClr val="000000"/>
                  </a:solidFill>
                  <a:latin typeface="Canva Sans Medium"/>
                </a:rPr>
                <a:t>Program/project berjangka pendek masih seringkali memiliki capaian yang tidak masuk akal</a:t>
              </a:r>
            </a:p>
          </p:txBody>
        </p:sp>
      </p:grpSp>
      <p:grpSp>
        <p:nvGrpSpPr>
          <p:cNvPr name="Group 15" id="15"/>
          <p:cNvGrpSpPr/>
          <p:nvPr/>
        </p:nvGrpSpPr>
        <p:grpSpPr>
          <a:xfrm rot="0">
            <a:off x="493899" y="4957485"/>
            <a:ext cx="3193064" cy="1275796"/>
            <a:chOff x="0" y="0"/>
            <a:chExt cx="1148071" cy="458714"/>
          </a:xfrm>
        </p:grpSpPr>
        <p:sp>
          <p:nvSpPr>
            <p:cNvPr name="Freeform 16" id="16"/>
            <p:cNvSpPr/>
            <p:nvPr/>
          </p:nvSpPr>
          <p:spPr>
            <a:xfrm flipH="false" flipV="false" rot="0">
              <a:off x="0" y="0"/>
              <a:ext cx="1148071" cy="458714"/>
            </a:xfrm>
            <a:custGeom>
              <a:avLst/>
              <a:gdLst/>
              <a:ahLst/>
              <a:cxnLst/>
              <a:rect r="r" b="b" t="t" l="l"/>
              <a:pathLst>
                <a:path h="458714" w="1148071">
                  <a:moveTo>
                    <a:pt x="0" y="0"/>
                  </a:moveTo>
                  <a:lnTo>
                    <a:pt x="1148071" y="0"/>
                  </a:lnTo>
                  <a:lnTo>
                    <a:pt x="1148071" y="458714"/>
                  </a:lnTo>
                  <a:lnTo>
                    <a:pt x="0" y="458714"/>
                  </a:lnTo>
                  <a:close/>
                </a:path>
              </a:pathLst>
            </a:custGeom>
            <a:solidFill>
              <a:srgbClr val="FFFFFF"/>
            </a:solidFill>
          </p:spPr>
        </p:sp>
        <p:sp>
          <p:nvSpPr>
            <p:cNvPr name="TextBox 17" id="17"/>
            <p:cNvSpPr txBox="true"/>
            <p:nvPr/>
          </p:nvSpPr>
          <p:spPr>
            <a:xfrm>
              <a:off x="0" y="-19050"/>
              <a:ext cx="812800" cy="831850"/>
            </a:xfrm>
            <a:prstGeom prst="rect">
              <a:avLst/>
            </a:prstGeom>
          </p:spPr>
          <p:txBody>
            <a:bodyPr anchor="ctr" rtlCol="false" tIns="127000" lIns="127000" bIns="127000" rIns="127000"/>
            <a:lstStyle/>
            <a:p>
              <a:pPr>
                <a:lnSpc>
                  <a:spcPts val="1260"/>
                </a:lnSpc>
              </a:pPr>
              <a:r>
                <a:rPr lang="en-US" sz="900" spc="9">
                  <a:solidFill>
                    <a:srgbClr val="000000"/>
                  </a:solidFill>
                  <a:latin typeface="Canva Sans Medium"/>
                </a:rPr>
                <a:t>Visibilitas</a:t>
              </a:r>
            </a:p>
            <a:p>
              <a:pPr marL="194310" indent="-97155" lvl="1">
                <a:lnSpc>
                  <a:spcPts val="1260"/>
                </a:lnSpc>
                <a:buFont typeface="Arial"/>
                <a:buChar char="•"/>
              </a:pPr>
              <a:r>
                <a:rPr lang="en-US" sz="900" spc="9">
                  <a:solidFill>
                    <a:srgbClr val="000000"/>
                  </a:solidFill>
                  <a:latin typeface="Canva Sans Medium"/>
                </a:rPr>
                <a:t>Belum ada pengakuan penuh oleh lembaga internasional terkait kerja-kerja lembaga lokal</a:t>
              </a:r>
            </a:p>
            <a:p>
              <a:pPr marL="194310" indent="-97155" lvl="1">
                <a:lnSpc>
                  <a:spcPts val="1260"/>
                </a:lnSpc>
                <a:buFont typeface="Arial"/>
                <a:buChar char="•"/>
              </a:pPr>
              <a:r>
                <a:rPr lang="en-US" sz="900" spc="9">
                  <a:solidFill>
                    <a:srgbClr val="000000"/>
                  </a:solidFill>
                  <a:latin typeface="Canva Sans Medium"/>
                </a:rPr>
                <a:t>Belum ada audit sosial terkait kerja-kerja kemanusiaan lembaga kemanusiaan lokal dan non kemanusiaan yang bekerjasama dengan lembaga internasional</a:t>
              </a:r>
            </a:p>
          </p:txBody>
        </p:sp>
      </p:grpSp>
      <p:grpSp>
        <p:nvGrpSpPr>
          <p:cNvPr name="Group 18" id="18"/>
          <p:cNvGrpSpPr/>
          <p:nvPr/>
        </p:nvGrpSpPr>
        <p:grpSpPr>
          <a:xfrm rot="0">
            <a:off x="496632" y="3748364"/>
            <a:ext cx="3193064" cy="1123396"/>
            <a:chOff x="0" y="0"/>
            <a:chExt cx="1148071" cy="403919"/>
          </a:xfrm>
        </p:grpSpPr>
        <p:sp>
          <p:nvSpPr>
            <p:cNvPr name="Freeform 19" id="19"/>
            <p:cNvSpPr/>
            <p:nvPr/>
          </p:nvSpPr>
          <p:spPr>
            <a:xfrm flipH="false" flipV="false" rot="0">
              <a:off x="0" y="0"/>
              <a:ext cx="1148071" cy="403919"/>
            </a:xfrm>
            <a:custGeom>
              <a:avLst/>
              <a:gdLst/>
              <a:ahLst/>
              <a:cxnLst/>
              <a:rect r="r" b="b" t="t" l="l"/>
              <a:pathLst>
                <a:path h="403919" w="1148071">
                  <a:moveTo>
                    <a:pt x="0" y="0"/>
                  </a:moveTo>
                  <a:lnTo>
                    <a:pt x="1148071" y="0"/>
                  </a:lnTo>
                  <a:lnTo>
                    <a:pt x="1148071" y="403919"/>
                  </a:lnTo>
                  <a:lnTo>
                    <a:pt x="0" y="403919"/>
                  </a:lnTo>
                  <a:close/>
                </a:path>
              </a:pathLst>
            </a:custGeom>
            <a:solidFill>
              <a:srgbClr val="FFFFFF"/>
            </a:solidFill>
          </p:spPr>
        </p:sp>
        <p:sp>
          <p:nvSpPr>
            <p:cNvPr name="TextBox 20" id="20"/>
            <p:cNvSpPr txBox="true"/>
            <p:nvPr/>
          </p:nvSpPr>
          <p:spPr>
            <a:xfrm>
              <a:off x="0" y="-19050"/>
              <a:ext cx="812800" cy="831850"/>
            </a:xfrm>
            <a:prstGeom prst="rect">
              <a:avLst/>
            </a:prstGeom>
          </p:spPr>
          <p:txBody>
            <a:bodyPr anchor="ctr" rtlCol="false" tIns="127000" lIns="127000" bIns="127000" rIns="127000"/>
            <a:lstStyle/>
            <a:p>
              <a:pPr>
                <a:lnSpc>
                  <a:spcPts val="1260"/>
                </a:lnSpc>
              </a:pPr>
              <a:r>
                <a:rPr lang="en-US" sz="900" spc="9">
                  <a:solidFill>
                    <a:srgbClr val="000000"/>
                  </a:solidFill>
                  <a:latin typeface="Canva Sans Medium"/>
                </a:rPr>
                <a:t>Partisipasi</a:t>
              </a:r>
            </a:p>
            <a:p>
              <a:pPr marL="194310" indent="-97155" lvl="1">
                <a:lnSpc>
                  <a:spcPts val="1260"/>
                </a:lnSpc>
                <a:buFont typeface="Arial"/>
                <a:buChar char="•"/>
              </a:pPr>
              <a:r>
                <a:rPr lang="en-US" sz="900" spc="9">
                  <a:solidFill>
                    <a:srgbClr val="000000"/>
                  </a:solidFill>
                  <a:latin typeface="Canva Sans Medium"/>
                </a:rPr>
                <a:t>Komunitas terdampak belum benar-benar dianggap sebagai aktor yang berdaya tidak dilibatkan dalam mendesain program dan masih berada pada level penerima manfaat</a:t>
              </a:r>
            </a:p>
            <a:p>
              <a:pPr marL="194310" indent="-97155" lvl="1">
                <a:lnSpc>
                  <a:spcPts val="1260"/>
                </a:lnSpc>
                <a:buFont typeface="Arial"/>
                <a:buChar char="•"/>
              </a:pPr>
              <a:r>
                <a:rPr lang="en-US" sz="900" spc="9">
                  <a:solidFill>
                    <a:srgbClr val="000000"/>
                  </a:solidFill>
                  <a:latin typeface="Canva Sans Medium"/>
                </a:rPr>
                <a:t>Kapasitas aktor multi helix belum merata</a:t>
              </a:r>
            </a:p>
          </p:txBody>
        </p:sp>
      </p:grpSp>
      <p:grpSp>
        <p:nvGrpSpPr>
          <p:cNvPr name="Group 21" id="21"/>
          <p:cNvGrpSpPr/>
          <p:nvPr/>
        </p:nvGrpSpPr>
        <p:grpSpPr>
          <a:xfrm rot="0">
            <a:off x="499364" y="2386843"/>
            <a:ext cx="3193064" cy="1275796"/>
            <a:chOff x="0" y="0"/>
            <a:chExt cx="1148071" cy="458714"/>
          </a:xfrm>
        </p:grpSpPr>
        <p:sp>
          <p:nvSpPr>
            <p:cNvPr name="Freeform 22" id="22"/>
            <p:cNvSpPr/>
            <p:nvPr/>
          </p:nvSpPr>
          <p:spPr>
            <a:xfrm flipH="false" flipV="false" rot="0">
              <a:off x="0" y="0"/>
              <a:ext cx="1148071" cy="458714"/>
            </a:xfrm>
            <a:custGeom>
              <a:avLst/>
              <a:gdLst/>
              <a:ahLst/>
              <a:cxnLst/>
              <a:rect r="r" b="b" t="t" l="l"/>
              <a:pathLst>
                <a:path h="458714" w="1148071">
                  <a:moveTo>
                    <a:pt x="0" y="0"/>
                  </a:moveTo>
                  <a:lnTo>
                    <a:pt x="1148071" y="0"/>
                  </a:lnTo>
                  <a:lnTo>
                    <a:pt x="1148071" y="458714"/>
                  </a:lnTo>
                  <a:lnTo>
                    <a:pt x="0" y="458714"/>
                  </a:lnTo>
                  <a:close/>
                </a:path>
              </a:pathLst>
            </a:custGeom>
            <a:solidFill>
              <a:srgbClr val="FFFFFF"/>
            </a:solidFill>
          </p:spPr>
        </p:sp>
        <p:sp>
          <p:nvSpPr>
            <p:cNvPr name="TextBox 23" id="23"/>
            <p:cNvSpPr txBox="true"/>
            <p:nvPr/>
          </p:nvSpPr>
          <p:spPr>
            <a:xfrm>
              <a:off x="0" y="-19050"/>
              <a:ext cx="812800" cy="831850"/>
            </a:xfrm>
            <a:prstGeom prst="rect">
              <a:avLst/>
            </a:prstGeom>
          </p:spPr>
          <p:txBody>
            <a:bodyPr anchor="ctr" rtlCol="false" tIns="127000" lIns="127000" bIns="127000" rIns="127000"/>
            <a:lstStyle/>
            <a:p>
              <a:pPr>
                <a:lnSpc>
                  <a:spcPts val="1260"/>
                </a:lnSpc>
              </a:pPr>
              <a:r>
                <a:rPr lang="en-US" sz="900" spc="9">
                  <a:solidFill>
                    <a:srgbClr val="000000"/>
                  </a:solidFill>
                  <a:latin typeface="Canva Sans Medium"/>
                </a:rPr>
                <a:t>Kapasitas</a:t>
              </a:r>
            </a:p>
            <a:p>
              <a:pPr marL="194310" indent="-97155" lvl="1">
                <a:lnSpc>
                  <a:spcPts val="1260"/>
                </a:lnSpc>
                <a:buFont typeface="Arial"/>
                <a:buChar char="•"/>
              </a:pPr>
              <a:r>
                <a:rPr lang="en-US" sz="900" spc="9">
                  <a:solidFill>
                    <a:srgbClr val="000000"/>
                  </a:solidFill>
                  <a:latin typeface="Canva Sans Medium"/>
                </a:rPr>
                <a:t>Kurangnya dukungan dalam peningkatan kapasitas staf dan mitra lokal yang dipengaruhi karena keterbatasan anggaran dalam melakukan penguatan kapasitas</a:t>
              </a:r>
            </a:p>
            <a:p>
              <a:pPr marL="194310" indent="-97155" lvl="1">
                <a:lnSpc>
                  <a:spcPts val="1260"/>
                </a:lnSpc>
                <a:buFont typeface="Arial"/>
                <a:buChar char="•"/>
              </a:pPr>
              <a:r>
                <a:rPr lang="en-US" sz="900" spc="9">
                  <a:solidFill>
                    <a:srgbClr val="000000"/>
                  </a:solidFill>
                  <a:latin typeface="Canva Sans Medium"/>
                </a:rPr>
                <a:t>Kesenjangan partisipasi aktor multi helix dalam aksi kemanusiaan</a:t>
              </a:r>
            </a:p>
          </p:txBody>
        </p:sp>
      </p:grpSp>
      <p:grpSp>
        <p:nvGrpSpPr>
          <p:cNvPr name="Group 24" id="24"/>
          <p:cNvGrpSpPr/>
          <p:nvPr/>
        </p:nvGrpSpPr>
        <p:grpSpPr>
          <a:xfrm rot="0">
            <a:off x="499364" y="718394"/>
            <a:ext cx="3193064" cy="1580596"/>
            <a:chOff x="0" y="0"/>
            <a:chExt cx="1148071" cy="568305"/>
          </a:xfrm>
        </p:grpSpPr>
        <p:sp>
          <p:nvSpPr>
            <p:cNvPr name="Freeform 25" id="25"/>
            <p:cNvSpPr/>
            <p:nvPr/>
          </p:nvSpPr>
          <p:spPr>
            <a:xfrm flipH="false" flipV="false" rot="0">
              <a:off x="0" y="0"/>
              <a:ext cx="1148071" cy="568305"/>
            </a:xfrm>
            <a:custGeom>
              <a:avLst/>
              <a:gdLst/>
              <a:ahLst/>
              <a:cxnLst/>
              <a:rect r="r" b="b" t="t" l="l"/>
              <a:pathLst>
                <a:path h="568305" w="1148071">
                  <a:moveTo>
                    <a:pt x="0" y="0"/>
                  </a:moveTo>
                  <a:lnTo>
                    <a:pt x="1148071" y="0"/>
                  </a:lnTo>
                  <a:lnTo>
                    <a:pt x="1148071" y="568305"/>
                  </a:lnTo>
                  <a:lnTo>
                    <a:pt x="0" y="568305"/>
                  </a:lnTo>
                  <a:close/>
                </a:path>
              </a:pathLst>
            </a:custGeom>
            <a:solidFill>
              <a:srgbClr val="FFFFFF"/>
            </a:solidFill>
          </p:spPr>
        </p:sp>
        <p:sp>
          <p:nvSpPr>
            <p:cNvPr name="TextBox 26" id="26"/>
            <p:cNvSpPr txBox="true"/>
            <p:nvPr/>
          </p:nvSpPr>
          <p:spPr>
            <a:xfrm>
              <a:off x="0" y="-19050"/>
              <a:ext cx="812800" cy="831850"/>
            </a:xfrm>
            <a:prstGeom prst="rect">
              <a:avLst/>
            </a:prstGeom>
          </p:spPr>
          <p:txBody>
            <a:bodyPr anchor="ctr" rtlCol="false" tIns="127000" lIns="127000" bIns="127000" rIns="127000"/>
            <a:lstStyle/>
            <a:p>
              <a:pPr>
                <a:lnSpc>
                  <a:spcPts val="1260"/>
                </a:lnSpc>
              </a:pPr>
              <a:r>
                <a:rPr lang="en-US" sz="900" spc="9">
                  <a:solidFill>
                    <a:srgbClr val="000000"/>
                  </a:solidFill>
                  <a:latin typeface="Canva Sans Medium"/>
                </a:rPr>
                <a:t>Pendanaan</a:t>
              </a:r>
            </a:p>
            <a:p>
              <a:pPr marL="194310" indent="-97155" lvl="1">
                <a:lnSpc>
                  <a:spcPts val="1260"/>
                </a:lnSpc>
                <a:buFont typeface="Arial"/>
                <a:buChar char="•"/>
              </a:pPr>
              <a:r>
                <a:rPr lang="en-US" sz="900" spc="9">
                  <a:solidFill>
                    <a:srgbClr val="000000"/>
                  </a:solidFill>
                  <a:latin typeface="Canva Sans Medium"/>
                </a:rPr>
                <a:t>Beberapa organisasi lokal dan pemerintah masih kesulitan mengakses pendanaan dari donor yang disebabkan standar dan persyaratan yang sangat tinggi.</a:t>
              </a:r>
            </a:p>
            <a:p>
              <a:pPr marL="194310" indent="-97155" lvl="1">
                <a:lnSpc>
                  <a:spcPts val="1260"/>
                </a:lnSpc>
                <a:buFont typeface="Arial"/>
                <a:buChar char="•"/>
              </a:pPr>
              <a:r>
                <a:rPr lang="en-US" sz="900" spc="9">
                  <a:solidFill>
                    <a:srgbClr val="000000"/>
                  </a:solidFill>
                  <a:latin typeface="Canva Sans Medium"/>
                </a:rPr>
                <a:t>Beberapa l</a:t>
              </a:r>
              <a:r>
                <a:rPr lang="en-US" sz="900" spc="9">
                  <a:solidFill>
                    <a:srgbClr val="000000"/>
                  </a:solidFill>
                  <a:latin typeface="Canva Sans Medium"/>
                </a:rPr>
                <a:t>embaga donor tidak mengakui “biaya manajemen” padahal </a:t>
              </a:r>
              <a:r>
                <a:rPr lang="en-US" sz="900" spc="9">
                  <a:solidFill>
                    <a:srgbClr val="000000"/>
                  </a:solidFill>
                  <a:latin typeface="Canva Sans Medium Italics"/>
                </a:rPr>
                <a:t>Grand Bargain </a:t>
              </a:r>
              <a:r>
                <a:rPr lang="en-US" sz="900" spc="9">
                  <a:solidFill>
                    <a:srgbClr val="000000"/>
                  </a:solidFill>
                  <a:latin typeface="Canva Sans Medium"/>
                </a:rPr>
                <a:t>mensyaratkan minimal 25% dana kemanusiaan diterima oleh masyarakat</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81136" y="2215577"/>
            <a:ext cx="3689432" cy="3468010"/>
            <a:chOff x="0" y="0"/>
            <a:chExt cx="4919243" cy="4624014"/>
          </a:xfrm>
        </p:grpSpPr>
        <p:sp>
          <p:nvSpPr>
            <p:cNvPr name="TextBox 3" id="3"/>
            <p:cNvSpPr txBox="true"/>
            <p:nvPr/>
          </p:nvSpPr>
          <p:spPr>
            <a:xfrm rot="0">
              <a:off x="0" y="28575"/>
              <a:ext cx="4919243" cy="294005"/>
            </a:xfrm>
            <a:prstGeom prst="rect">
              <a:avLst/>
            </a:prstGeom>
          </p:spPr>
          <p:txBody>
            <a:bodyPr anchor="t" rtlCol="false" tIns="0" lIns="0" bIns="0" rIns="0">
              <a:spAutoFit/>
            </a:bodyPr>
            <a:lstStyle/>
            <a:p>
              <a:pPr algn="ctr">
                <a:lnSpc>
                  <a:spcPts val="1439"/>
                </a:lnSpc>
              </a:pPr>
              <a:r>
                <a:rPr lang="en-US" sz="1599">
                  <a:solidFill>
                    <a:srgbClr val="271611"/>
                  </a:solidFill>
                  <a:latin typeface="Telegraf Bold"/>
                </a:rPr>
                <a:t> TUNTUTAN LOKANUSA</a:t>
              </a:r>
            </a:p>
          </p:txBody>
        </p:sp>
        <p:grpSp>
          <p:nvGrpSpPr>
            <p:cNvPr name="Group 4" id="4"/>
            <p:cNvGrpSpPr/>
            <p:nvPr/>
          </p:nvGrpSpPr>
          <p:grpSpPr>
            <a:xfrm rot="0">
              <a:off x="157838" y="456413"/>
              <a:ext cx="4603567" cy="4167601"/>
              <a:chOff x="0" y="0"/>
              <a:chExt cx="1241414" cy="1123850"/>
            </a:xfrm>
          </p:grpSpPr>
          <p:sp>
            <p:nvSpPr>
              <p:cNvPr name="Freeform 5" id="5"/>
              <p:cNvSpPr/>
              <p:nvPr/>
            </p:nvSpPr>
            <p:spPr>
              <a:xfrm flipH="false" flipV="false" rot="0">
                <a:off x="0" y="0"/>
                <a:ext cx="1241414" cy="1123850"/>
              </a:xfrm>
              <a:custGeom>
                <a:avLst/>
                <a:gdLst/>
                <a:ahLst/>
                <a:cxnLst/>
                <a:rect r="r" b="b" t="t" l="l"/>
                <a:pathLst>
                  <a:path h="1123850" w="1241414">
                    <a:moveTo>
                      <a:pt x="0" y="0"/>
                    </a:moveTo>
                    <a:lnTo>
                      <a:pt x="1241414" y="0"/>
                    </a:lnTo>
                    <a:lnTo>
                      <a:pt x="1241414" y="1123850"/>
                    </a:lnTo>
                    <a:lnTo>
                      <a:pt x="0" y="1123850"/>
                    </a:lnTo>
                    <a:close/>
                  </a:path>
                </a:pathLst>
              </a:custGeom>
              <a:solidFill>
                <a:srgbClr val="FFFFFF"/>
              </a:solidFill>
            </p:spPr>
          </p:sp>
          <p:sp>
            <p:nvSpPr>
              <p:cNvPr name="TextBox 6" id="6"/>
              <p:cNvSpPr txBox="true"/>
              <p:nvPr/>
            </p:nvSpPr>
            <p:spPr>
              <a:xfrm>
                <a:off x="0" y="-19050"/>
                <a:ext cx="812800" cy="831850"/>
              </a:xfrm>
              <a:prstGeom prst="rect">
                <a:avLst/>
              </a:prstGeom>
            </p:spPr>
            <p:txBody>
              <a:bodyPr anchor="ctr" rtlCol="false" tIns="127000" lIns="127000" bIns="127000" rIns="127000"/>
              <a:lstStyle/>
              <a:p>
                <a:pPr marL="215899" indent="-107950" lvl="1">
                  <a:lnSpc>
                    <a:spcPts val="1399"/>
                  </a:lnSpc>
                  <a:buFont typeface="Arial"/>
                  <a:buChar char="•"/>
                </a:pPr>
                <a:r>
                  <a:rPr lang="en-US" sz="999" spc="9">
                    <a:solidFill>
                      <a:srgbClr val="000000"/>
                    </a:solidFill>
                    <a:latin typeface="Canva Sans"/>
                  </a:rPr>
                  <a:t>Organisasi lokal didorong untuk meningkatkan kapasitas secara organisasi dan memperbaiki tata kelola organisasi serta partisipasi aktif pada berbagai jaringan atau klaster.                                                                                                                   </a:t>
                </a:r>
              </a:p>
              <a:p>
                <a:pPr marL="215899" indent="-107950" lvl="1">
                  <a:lnSpc>
                    <a:spcPts val="1399"/>
                  </a:lnSpc>
                  <a:buFont typeface="Arial"/>
                  <a:buChar char="•"/>
                </a:pPr>
                <a:r>
                  <a:rPr lang="en-US" sz="999" spc="9">
                    <a:solidFill>
                      <a:srgbClr val="000000"/>
                    </a:solidFill>
                    <a:latin typeface="Canva Sans"/>
                  </a:rPr>
                  <a:t>Berbagai standar kriteria dan prasyarat minimal disepakati untuk mendorong kemitraan yang setara yang melibatkan organisasi lokal                                               </a:t>
                </a:r>
              </a:p>
              <a:p>
                <a:pPr marL="215899" indent="-107950" lvl="1">
                  <a:lnSpc>
                    <a:spcPts val="1399"/>
                  </a:lnSpc>
                  <a:buFont typeface="Arial"/>
                  <a:buChar char="•"/>
                </a:pPr>
                <a:r>
                  <a:rPr lang="en-US" sz="999" spc="9">
                    <a:solidFill>
                      <a:srgbClr val="000000"/>
                    </a:solidFill>
                    <a:latin typeface="Canva Sans"/>
                  </a:rPr>
                  <a:t>Organisasi internasional, Badan Dunia dan Negara penandatangan Grand Bargain harus melihat dan mempertimbangkan pengetahuan lokal serta melakukan kemitraan yang setara, mendukung peningkatan kapasitas, membuka akses pendanaan, dan mempertimbangkkan standar pelokalan yang ada di negara Indonesia.         </a:t>
                </a:r>
              </a:p>
              <a:p>
                <a:pPr marL="215899" indent="-107950" lvl="1">
                  <a:lnSpc>
                    <a:spcPts val="1399"/>
                  </a:lnSpc>
                  <a:buFont typeface="Arial"/>
                  <a:buChar char="•"/>
                </a:pPr>
                <a:r>
                  <a:rPr lang="en-US" sz="999" spc="9">
                    <a:solidFill>
                      <a:srgbClr val="000000"/>
                    </a:solidFill>
                    <a:latin typeface="Canva Sans"/>
                  </a:rPr>
                  <a:t>Pemerintah membuat kebijakan secara jelas yang mengatur upaya pelokalan dalam aksi kemanusiaan</a:t>
                </a:r>
              </a:p>
            </p:txBody>
          </p:sp>
        </p:grpSp>
      </p:grpSp>
      <p:grpSp>
        <p:nvGrpSpPr>
          <p:cNvPr name="Group 7" id="7"/>
          <p:cNvGrpSpPr/>
          <p:nvPr/>
        </p:nvGrpSpPr>
        <p:grpSpPr>
          <a:xfrm rot="0">
            <a:off x="0" y="6481481"/>
            <a:ext cx="3913031" cy="4210519"/>
            <a:chOff x="0" y="0"/>
            <a:chExt cx="5217374" cy="5614026"/>
          </a:xfrm>
        </p:grpSpPr>
        <p:grpSp>
          <p:nvGrpSpPr>
            <p:cNvPr name="Group 8" id="8"/>
            <p:cNvGrpSpPr/>
            <p:nvPr/>
          </p:nvGrpSpPr>
          <p:grpSpPr>
            <a:xfrm rot="0">
              <a:off x="0" y="0"/>
              <a:ext cx="5217374" cy="5614026"/>
              <a:chOff x="0" y="0"/>
              <a:chExt cx="1406936" cy="1513898"/>
            </a:xfrm>
          </p:grpSpPr>
          <p:sp>
            <p:nvSpPr>
              <p:cNvPr name="Freeform 9" id="9"/>
              <p:cNvSpPr/>
              <p:nvPr/>
            </p:nvSpPr>
            <p:spPr>
              <a:xfrm flipH="false" flipV="false" rot="0">
                <a:off x="0" y="0"/>
                <a:ext cx="1406936" cy="1513898"/>
              </a:xfrm>
              <a:custGeom>
                <a:avLst/>
                <a:gdLst/>
                <a:ahLst/>
                <a:cxnLst/>
                <a:rect r="r" b="b" t="t" l="l"/>
                <a:pathLst>
                  <a:path h="1513898" w="1406936">
                    <a:moveTo>
                      <a:pt x="0" y="0"/>
                    </a:moveTo>
                    <a:lnTo>
                      <a:pt x="1406936" y="0"/>
                    </a:lnTo>
                    <a:lnTo>
                      <a:pt x="1406936" y="1513898"/>
                    </a:lnTo>
                    <a:lnTo>
                      <a:pt x="0" y="1513898"/>
                    </a:lnTo>
                    <a:close/>
                  </a:path>
                </a:pathLst>
              </a:custGeom>
              <a:solidFill>
                <a:srgbClr val="C4DEDF"/>
              </a:solidFill>
            </p:spPr>
          </p:sp>
          <p:sp>
            <p:nvSpPr>
              <p:cNvPr name="TextBox 10" id="10"/>
              <p:cNvSpPr txBox="true"/>
              <p:nvPr/>
            </p:nvSpPr>
            <p:spPr>
              <a:xfrm>
                <a:off x="0" y="-28575"/>
                <a:ext cx="812800" cy="841375"/>
              </a:xfrm>
              <a:prstGeom prst="rect">
                <a:avLst/>
              </a:prstGeom>
            </p:spPr>
            <p:txBody>
              <a:bodyPr anchor="ctr" rtlCol="false" tIns="25317" lIns="25317" bIns="25317" rIns="25317"/>
              <a:lstStyle/>
              <a:p>
                <a:pPr algn="ctr">
                  <a:lnSpc>
                    <a:spcPts val="2023"/>
                  </a:lnSpc>
                  <a:spcBef>
                    <a:spcPct val="0"/>
                  </a:spcBef>
                </a:pPr>
              </a:p>
            </p:txBody>
          </p:sp>
        </p:grpSp>
        <p:sp>
          <p:nvSpPr>
            <p:cNvPr name="Freeform 11" id="11"/>
            <p:cNvSpPr/>
            <p:nvPr/>
          </p:nvSpPr>
          <p:spPr>
            <a:xfrm flipH="false" flipV="false" rot="5400000">
              <a:off x="-1065707" y="3099301"/>
              <a:ext cx="3119286" cy="128671"/>
            </a:xfrm>
            <a:custGeom>
              <a:avLst/>
              <a:gdLst/>
              <a:ahLst/>
              <a:cxnLst/>
              <a:rect r="r" b="b" t="t" l="l"/>
              <a:pathLst>
                <a:path h="128671" w="3119286">
                  <a:moveTo>
                    <a:pt x="0" y="0"/>
                  </a:moveTo>
                  <a:lnTo>
                    <a:pt x="3119285" y="0"/>
                  </a:lnTo>
                  <a:lnTo>
                    <a:pt x="3119285" y="128670"/>
                  </a:lnTo>
                  <a:lnTo>
                    <a:pt x="0" y="1286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2" id="12"/>
            <p:cNvSpPr txBox="true"/>
            <p:nvPr/>
          </p:nvSpPr>
          <p:spPr>
            <a:xfrm rot="0">
              <a:off x="56617" y="348054"/>
              <a:ext cx="5040000" cy="294005"/>
            </a:xfrm>
            <a:prstGeom prst="rect">
              <a:avLst/>
            </a:prstGeom>
          </p:spPr>
          <p:txBody>
            <a:bodyPr anchor="t" rtlCol="false" tIns="0" lIns="0" bIns="0" rIns="0">
              <a:spAutoFit/>
            </a:bodyPr>
            <a:lstStyle/>
            <a:p>
              <a:pPr algn="ctr">
                <a:lnSpc>
                  <a:spcPts val="1439"/>
                </a:lnSpc>
              </a:pPr>
              <a:r>
                <a:rPr lang="en-US" sz="1599">
                  <a:solidFill>
                    <a:srgbClr val="271611"/>
                  </a:solidFill>
                  <a:latin typeface="Telegraf Bold"/>
                </a:rPr>
                <a:t>YANG AKAN DILAKUKAN</a:t>
              </a:r>
            </a:p>
          </p:txBody>
        </p:sp>
        <p:grpSp>
          <p:nvGrpSpPr>
            <p:cNvPr name="Group 13" id="13"/>
            <p:cNvGrpSpPr/>
            <p:nvPr/>
          </p:nvGrpSpPr>
          <p:grpSpPr>
            <a:xfrm rot="0">
              <a:off x="788350" y="777493"/>
              <a:ext cx="4019823" cy="1653001"/>
              <a:chOff x="0" y="0"/>
              <a:chExt cx="1084000" cy="445754"/>
            </a:xfrm>
          </p:grpSpPr>
          <p:sp>
            <p:nvSpPr>
              <p:cNvPr name="Freeform 14" id="14"/>
              <p:cNvSpPr/>
              <p:nvPr/>
            </p:nvSpPr>
            <p:spPr>
              <a:xfrm flipH="false" flipV="false" rot="0">
                <a:off x="0" y="0"/>
                <a:ext cx="1084000" cy="445754"/>
              </a:xfrm>
              <a:custGeom>
                <a:avLst/>
                <a:gdLst/>
                <a:ahLst/>
                <a:cxnLst/>
                <a:rect r="r" b="b" t="t" l="l"/>
                <a:pathLst>
                  <a:path h="445754" w="1084000">
                    <a:moveTo>
                      <a:pt x="0" y="0"/>
                    </a:moveTo>
                    <a:lnTo>
                      <a:pt x="1084000" y="0"/>
                    </a:lnTo>
                    <a:lnTo>
                      <a:pt x="1084000" y="445754"/>
                    </a:lnTo>
                    <a:lnTo>
                      <a:pt x="0" y="445754"/>
                    </a:lnTo>
                    <a:close/>
                  </a:path>
                </a:pathLst>
              </a:custGeom>
              <a:solidFill>
                <a:srgbClr val="FFFFFF"/>
              </a:solidFill>
            </p:spPr>
          </p:sp>
          <p:sp>
            <p:nvSpPr>
              <p:cNvPr name="TextBox 15" id="15"/>
              <p:cNvSpPr txBox="true"/>
              <p:nvPr/>
            </p:nvSpPr>
            <p:spPr>
              <a:xfrm>
                <a:off x="0" y="-19050"/>
                <a:ext cx="812800" cy="831850"/>
              </a:xfrm>
              <a:prstGeom prst="rect">
                <a:avLst/>
              </a:prstGeom>
            </p:spPr>
            <p:txBody>
              <a:bodyPr anchor="ctr" rtlCol="false" tIns="127000" lIns="127000" bIns="127000" rIns="127000"/>
              <a:lstStyle/>
              <a:p>
                <a:pPr>
                  <a:lnSpc>
                    <a:spcPts val="1399"/>
                  </a:lnSpc>
                </a:pPr>
                <a:r>
                  <a:rPr lang="en-US" sz="999" spc="9">
                    <a:solidFill>
                      <a:srgbClr val="000000"/>
                    </a:solidFill>
                    <a:latin typeface="Canva Sans Medium"/>
                  </a:rPr>
                  <a:t>2023</a:t>
                </a:r>
              </a:p>
              <a:p>
                <a:pPr marL="215899" indent="-107950" lvl="1">
                  <a:lnSpc>
                    <a:spcPts val="1399"/>
                  </a:lnSpc>
                  <a:buFont typeface="Arial"/>
                  <a:buChar char="•"/>
                </a:pPr>
                <a:r>
                  <a:rPr lang="en-US" sz="999">
                    <a:solidFill>
                      <a:srgbClr val="000000"/>
                    </a:solidFill>
                    <a:latin typeface="Canva Sans Medium"/>
                  </a:rPr>
                  <a:t>Peluncuran Peta Jalan Advokasi Pelokalan Aksi Kemanusiaan di Indonesia </a:t>
                </a:r>
              </a:p>
              <a:p>
                <a:pPr marL="215899" indent="-107950" lvl="1">
                  <a:lnSpc>
                    <a:spcPts val="1399"/>
                  </a:lnSpc>
                  <a:spcBef>
                    <a:spcPct val="0"/>
                  </a:spcBef>
                  <a:buFont typeface="Arial"/>
                  <a:buChar char="•"/>
                </a:pPr>
                <a:r>
                  <a:rPr lang="en-US" sz="999">
                    <a:solidFill>
                      <a:srgbClr val="000000"/>
                    </a:solidFill>
                    <a:latin typeface="Canva Sans Medium"/>
                  </a:rPr>
                  <a:t>LokaNusa memetakan berbaga aktor lokal, nasional, dan internasional yang memiliki ketertarikan dan komitmen atas pelokalan</a:t>
                </a:r>
              </a:p>
            </p:txBody>
          </p:sp>
        </p:grpSp>
        <p:grpSp>
          <p:nvGrpSpPr>
            <p:cNvPr name="Group 16" id="16"/>
            <p:cNvGrpSpPr/>
            <p:nvPr/>
          </p:nvGrpSpPr>
          <p:grpSpPr>
            <a:xfrm rot="0">
              <a:off x="788350" y="2565736"/>
              <a:ext cx="4019823" cy="1195801"/>
              <a:chOff x="0" y="0"/>
              <a:chExt cx="1084000" cy="322464"/>
            </a:xfrm>
          </p:grpSpPr>
          <p:sp>
            <p:nvSpPr>
              <p:cNvPr name="Freeform 17" id="17"/>
              <p:cNvSpPr/>
              <p:nvPr/>
            </p:nvSpPr>
            <p:spPr>
              <a:xfrm flipH="false" flipV="false" rot="0">
                <a:off x="0" y="0"/>
                <a:ext cx="1084000" cy="322464"/>
              </a:xfrm>
              <a:custGeom>
                <a:avLst/>
                <a:gdLst/>
                <a:ahLst/>
                <a:cxnLst/>
                <a:rect r="r" b="b" t="t" l="l"/>
                <a:pathLst>
                  <a:path h="322464" w="1084000">
                    <a:moveTo>
                      <a:pt x="0" y="0"/>
                    </a:moveTo>
                    <a:lnTo>
                      <a:pt x="1084000" y="0"/>
                    </a:lnTo>
                    <a:lnTo>
                      <a:pt x="1084000" y="322464"/>
                    </a:lnTo>
                    <a:lnTo>
                      <a:pt x="0" y="322464"/>
                    </a:lnTo>
                    <a:close/>
                  </a:path>
                </a:pathLst>
              </a:custGeom>
              <a:solidFill>
                <a:srgbClr val="FFFFFF"/>
              </a:solidFill>
            </p:spPr>
          </p:sp>
          <p:sp>
            <p:nvSpPr>
              <p:cNvPr name="TextBox 18" id="18"/>
              <p:cNvSpPr txBox="true"/>
              <p:nvPr/>
            </p:nvSpPr>
            <p:spPr>
              <a:xfrm>
                <a:off x="0" y="-19050"/>
                <a:ext cx="812800" cy="831850"/>
              </a:xfrm>
              <a:prstGeom prst="rect">
                <a:avLst/>
              </a:prstGeom>
            </p:spPr>
            <p:txBody>
              <a:bodyPr anchor="ctr" rtlCol="false" tIns="127000" lIns="127000" bIns="127000" rIns="127000"/>
              <a:lstStyle/>
              <a:p>
                <a:pPr>
                  <a:lnSpc>
                    <a:spcPts val="1399"/>
                  </a:lnSpc>
                </a:pPr>
                <a:r>
                  <a:rPr lang="en-US" sz="999" spc="9">
                    <a:solidFill>
                      <a:srgbClr val="000000"/>
                    </a:solidFill>
                    <a:latin typeface="Canva Sans Medium"/>
                  </a:rPr>
                  <a:t>2024</a:t>
                </a:r>
              </a:p>
              <a:p>
                <a:pPr marL="215899" indent="-107950" lvl="1">
                  <a:lnSpc>
                    <a:spcPts val="1399"/>
                  </a:lnSpc>
                  <a:buFont typeface="Arial"/>
                  <a:buChar char="•"/>
                </a:pPr>
                <a:r>
                  <a:rPr lang="en-US" sz="999" spc="9">
                    <a:solidFill>
                      <a:srgbClr val="000000"/>
                    </a:solidFill>
                    <a:latin typeface="Canva Sans Medium"/>
                  </a:rPr>
                  <a:t>M</a:t>
                </a:r>
                <a:r>
                  <a:rPr lang="en-US" sz="999" spc="9">
                    <a:solidFill>
                      <a:srgbClr val="000000"/>
                    </a:solidFill>
                    <a:latin typeface="Canva Sans Medium"/>
                  </a:rPr>
                  <a:t>usayawarah besar LokaNusa</a:t>
                </a:r>
              </a:p>
              <a:p>
                <a:pPr marL="215899" indent="-107950" lvl="1">
                  <a:lnSpc>
                    <a:spcPts val="1399"/>
                  </a:lnSpc>
                  <a:spcBef>
                    <a:spcPct val="0"/>
                  </a:spcBef>
                  <a:buFont typeface="Arial"/>
                  <a:buChar char="•"/>
                </a:pPr>
                <a:r>
                  <a:rPr lang="en-US" sz="999" spc="9">
                    <a:solidFill>
                      <a:srgbClr val="000000"/>
                    </a:solidFill>
                    <a:latin typeface="Canva Sans Medium"/>
                  </a:rPr>
                  <a:t>Promosi dan kampanye pelokalan aksi kemanusiaan di Indonesia</a:t>
                </a:r>
              </a:p>
            </p:txBody>
          </p:sp>
        </p:grpSp>
        <p:grpSp>
          <p:nvGrpSpPr>
            <p:cNvPr name="Group 19" id="19"/>
            <p:cNvGrpSpPr/>
            <p:nvPr/>
          </p:nvGrpSpPr>
          <p:grpSpPr>
            <a:xfrm rot="0">
              <a:off x="789266" y="3944575"/>
              <a:ext cx="4019823" cy="1456979"/>
              <a:chOff x="0" y="0"/>
              <a:chExt cx="1084000" cy="392894"/>
            </a:xfrm>
          </p:grpSpPr>
          <p:sp>
            <p:nvSpPr>
              <p:cNvPr name="Freeform 20" id="20"/>
              <p:cNvSpPr/>
              <p:nvPr/>
            </p:nvSpPr>
            <p:spPr>
              <a:xfrm flipH="false" flipV="false" rot="0">
                <a:off x="0" y="0"/>
                <a:ext cx="1084000" cy="392894"/>
              </a:xfrm>
              <a:custGeom>
                <a:avLst/>
                <a:gdLst/>
                <a:ahLst/>
                <a:cxnLst/>
                <a:rect r="r" b="b" t="t" l="l"/>
                <a:pathLst>
                  <a:path h="392894" w="1084000">
                    <a:moveTo>
                      <a:pt x="0" y="0"/>
                    </a:moveTo>
                    <a:lnTo>
                      <a:pt x="1084000" y="0"/>
                    </a:lnTo>
                    <a:lnTo>
                      <a:pt x="1084000" y="392894"/>
                    </a:lnTo>
                    <a:lnTo>
                      <a:pt x="0" y="392894"/>
                    </a:lnTo>
                    <a:close/>
                  </a:path>
                </a:pathLst>
              </a:custGeom>
              <a:solidFill>
                <a:srgbClr val="FFFFFF"/>
              </a:solidFill>
            </p:spPr>
          </p:sp>
          <p:sp>
            <p:nvSpPr>
              <p:cNvPr name="TextBox 21" id="21"/>
              <p:cNvSpPr txBox="true"/>
              <p:nvPr/>
            </p:nvSpPr>
            <p:spPr>
              <a:xfrm>
                <a:off x="0" y="-19050"/>
                <a:ext cx="812800" cy="831850"/>
              </a:xfrm>
              <a:prstGeom prst="rect">
                <a:avLst/>
              </a:prstGeom>
            </p:spPr>
            <p:txBody>
              <a:bodyPr anchor="ctr" rtlCol="false" tIns="127000" lIns="127000" bIns="127000" rIns="127000"/>
              <a:lstStyle/>
              <a:p>
                <a:pPr>
                  <a:lnSpc>
                    <a:spcPts val="1399"/>
                  </a:lnSpc>
                </a:pPr>
                <a:r>
                  <a:rPr lang="en-US" sz="999" spc="9">
                    <a:solidFill>
                      <a:srgbClr val="000000"/>
                    </a:solidFill>
                    <a:latin typeface="Canva Sans Medium"/>
                  </a:rPr>
                  <a:t>2025</a:t>
                </a:r>
              </a:p>
              <a:p>
                <a:pPr marL="215899" indent="-107950" lvl="1">
                  <a:lnSpc>
                    <a:spcPts val="1399"/>
                  </a:lnSpc>
                  <a:spcBef>
                    <a:spcPct val="0"/>
                  </a:spcBef>
                  <a:buFont typeface="Arial"/>
                  <a:buChar char="•"/>
                </a:pPr>
                <a:r>
                  <a:rPr lang="en-US" sz="999" spc="9">
                    <a:solidFill>
                      <a:srgbClr val="000000"/>
                    </a:solidFill>
                    <a:latin typeface="Canva Sans Medium"/>
                  </a:rPr>
                  <a:t>Advoka</a:t>
                </a:r>
                <a:r>
                  <a:rPr lang="en-US" sz="999" spc="9">
                    <a:solidFill>
                      <a:srgbClr val="000000"/>
                    </a:solidFill>
                    <a:latin typeface="Canva Sans Medium"/>
                  </a:rPr>
                  <a:t>si kepada lembaga-lembaga dan negara-negara penandatangan Grand Bargain terkait pelokalan aksi kemanusiaan</a:t>
                </a:r>
              </a:p>
            </p:txBody>
          </p:sp>
        </p:grpSp>
      </p:grpSp>
      <p:grpSp>
        <p:nvGrpSpPr>
          <p:cNvPr name="Group 22" id="22"/>
          <p:cNvGrpSpPr/>
          <p:nvPr/>
        </p:nvGrpSpPr>
        <p:grpSpPr>
          <a:xfrm rot="0">
            <a:off x="-318492" y="2064793"/>
            <a:ext cx="4374696" cy="6292627"/>
            <a:chOff x="0" y="0"/>
            <a:chExt cx="1572928" cy="2262523"/>
          </a:xfrm>
        </p:grpSpPr>
        <p:sp>
          <p:nvSpPr>
            <p:cNvPr name="Freeform 23" id="23"/>
            <p:cNvSpPr/>
            <p:nvPr/>
          </p:nvSpPr>
          <p:spPr>
            <a:xfrm flipH="false" flipV="false" rot="0">
              <a:off x="0" y="0"/>
              <a:ext cx="1572929" cy="2262524"/>
            </a:xfrm>
            <a:custGeom>
              <a:avLst/>
              <a:gdLst/>
              <a:ahLst/>
              <a:cxnLst/>
              <a:rect r="r" b="b" t="t" l="l"/>
              <a:pathLst>
                <a:path h="2262524" w="1572929">
                  <a:moveTo>
                    <a:pt x="0" y="0"/>
                  </a:moveTo>
                  <a:lnTo>
                    <a:pt x="1572929" y="0"/>
                  </a:lnTo>
                  <a:lnTo>
                    <a:pt x="1572929" y="2262524"/>
                  </a:lnTo>
                  <a:lnTo>
                    <a:pt x="0" y="2262524"/>
                  </a:lnTo>
                  <a:close/>
                </a:path>
              </a:pathLst>
            </a:custGeom>
            <a:solidFill>
              <a:srgbClr val="969B95"/>
            </a:solidFill>
          </p:spPr>
        </p:sp>
        <p:sp>
          <p:nvSpPr>
            <p:cNvPr name="TextBox 24" id="24"/>
            <p:cNvSpPr txBox="true"/>
            <p:nvPr/>
          </p:nvSpPr>
          <p:spPr>
            <a:xfrm>
              <a:off x="0" y="-28575"/>
              <a:ext cx="812800" cy="841375"/>
            </a:xfrm>
            <a:prstGeom prst="rect">
              <a:avLst/>
            </a:prstGeom>
          </p:spPr>
          <p:txBody>
            <a:bodyPr anchor="ctr" rtlCol="false" tIns="25317" lIns="25317" bIns="25317" rIns="25317"/>
            <a:lstStyle/>
            <a:p>
              <a:pPr algn="ctr">
                <a:lnSpc>
                  <a:spcPts val="2023"/>
                </a:lnSpc>
                <a:spcBef>
                  <a:spcPct val="0"/>
                </a:spcBef>
              </a:p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DAFuYg-j0a8</dc:identifier>
  <dcterms:modified xsi:type="dcterms:W3CDTF">2011-08-01T06:04:30Z</dcterms:modified>
  <cp:revision>1</cp:revision>
  <dc:title>LokaNusa Infographic</dc:title>
</cp:coreProperties>
</file>